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28"/>
  </p:notesMasterIdLst>
  <p:sldIdLst>
    <p:sldId id="256" r:id="rId3"/>
    <p:sldId id="289" r:id="rId4"/>
    <p:sldId id="258" r:id="rId5"/>
    <p:sldId id="290" r:id="rId6"/>
    <p:sldId id="291" r:id="rId7"/>
    <p:sldId id="292" r:id="rId8"/>
    <p:sldId id="297" r:id="rId9"/>
    <p:sldId id="293" r:id="rId10"/>
    <p:sldId id="294" r:id="rId11"/>
    <p:sldId id="263" r:id="rId12"/>
    <p:sldId id="264" r:id="rId13"/>
    <p:sldId id="275" r:id="rId14"/>
    <p:sldId id="257" r:id="rId15"/>
    <p:sldId id="259" r:id="rId16"/>
    <p:sldId id="260" r:id="rId17"/>
    <p:sldId id="261" r:id="rId18"/>
    <p:sldId id="262" r:id="rId19"/>
    <p:sldId id="271" r:id="rId20"/>
    <p:sldId id="266" r:id="rId21"/>
    <p:sldId id="295" r:id="rId22"/>
    <p:sldId id="267" r:id="rId23"/>
    <p:sldId id="269" r:id="rId24"/>
    <p:sldId id="296" r:id="rId25"/>
    <p:sldId id="298" r:id="rId26"/>
    <p:sldId id="283" r:id="rId2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2C2C2"/>
    <a:srgbClr val="AEAEAE"/>
    <a:srgbClr val="979797"/>
    <a:srgbClr val="FBE6D9"/>
    <a:srgbClr val="B0D3FA"/>
    <a:srgbClr val="EEF4E8"/>
    <a:srgbClr val="DBE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1" autoAdjust="0"/>
    <p:restoredTop sz="94971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WYDATKI W POSZCZEGÓLNYCH GRUPACH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W POSZCZEGÓLNYCH GRUPACH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B9-4B63-B2F6-AFCB85CB6D16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B9-4B63-B2F6-AFCB85CB6D1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B9-4B63-B2F6-AFCB85CB6D16}"/>
              </c:ext>
            </c:extLst>
          </c:dPt>
          <c:dPt>
            <c:idx val="3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3B9-4B63-B2F6-AFCB85CB6D16}"/>
              </c:ext>
            </c:extLst>
          </c:dPt>
          <c:dPt>
            <c:idx val="4"/>
            <c:bubble3D val="0"/>
            <c:spPr>
              <a:solidFill>
                <a:schemeClr val="accent6">
                  <a:shade val="5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3B9-4B63-B2F6-AFCB85CB6D16}"/>
              </c:ext>
            </c:extLst>
          </c:dPt>
          <c:dLbls>
            <c:dLbl>
              <c:idx val="0"/>
              <c:layout>
                <c:manualLayout>
                  <c:x val="-0.11277984908949569"/>
                  <c:y val="1.9756125410017381E-3"/>
                </c:manualLayout>
              </c:layout>
              <c:numFmt formatCode="#,##0.00\ &quot;zł&quot;" sourceLinked="0"/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B9-4B63-B2F6-AFCB85CB6D16}"/>
                </c:ext>
              </c:extLst>
            </c:dLbl>
            <c:dLbl>
              <c:idx val="1"/>
              <c:layout>
                <c:manualLayout>
                  <c:x val="6.7957088553926889E-2"/>
                  <c:y val="3.5561025738031299E-2"/>
                </c:manualLayout>
              </c:layout>
              <c:numFmt formatCode="#,##0.00\ &quot;zł&quot;" sourceLinked="0"/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B9-4B63-B2F6-AFCB85CB6D16}"/>
                </c:ext>
              </c:extLst>
            </c:dLbl>
            <c:dLbl>
              <c:idx val="2"/>
              <c:layout>
                <c:manualLayout>
                  <c:x val="3.0363805524094994E-2"/>
                  <c:y val="0.1244635900831095"/>
                </c:manualLayout>
              </c:layout>
              <c:numFmt formatCode="#,##0.00\ &quot;zł&quot;" sourceLinked="0"/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B9-4B63-B2F6-AFCB85CB6D16}"/>
                </c:ext>
              </c:extLst>
            </c:dLbl>
            <c:dLbl>
              <c:idx val="3"/>
              <c:layout>
                <c:manualLayout>
                  <c:x val="0.11422574459064308"/>
                  <c:y val="-3.5561025738031431E-2"/>
                </c:manualLayout>
              </c:layout>
              <c:numFmt formatCode="#,##0.00\ &quot;zł&quot;" sourceLinked="0"/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B9-4B63-B2F6-AFCB85CB6D16}"/>
                </c:ext>
              </c:extLst>
            </c:dLbl>
            <c:dLbl>
              <c:idx val="4"/>
              <c:layout>
                <c:manualLayout>
                  <c:x val="-1.735074601376857E-2"/>
                  <c:y val="-8.10001141810713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918106-74E5-4FB4-94C0-A40BB620AD5F}" type="CATEGORYNAME">
                      <a:rPr lang="pl-PL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[NAZWA KATEGORII]</a:t>
                    </a:fld>
                    <a:r>
                      <a:rPr lang="pl-PL" baseline="0"/>
                      <a:t>; </a:t>
                    </a:r>
                    <a:fld id="{6EE1E283-82D9-44E7-B8ED-A4083235CC97}" type="VALUE">
                      <a:rPr lang="pl-PL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[WARTOŚĆ]</a:t>
                    </a:fld>
                    <a:endParaRPr lang="pl-PL" baseline="0"/>
                  </a:p>
                </c:rich>
              </c:tx>
              <c:numFmt formatCode="#,##0.00\ &quot;zł&quot;" sourceLinked="0"/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3B9-4B63-B2F6-AFCB85CB6D16}"/>
                </c:ext>
              </c:extLst>
            </c:dLbl>
            <c:numFmt formatCode="#,##0.00\ &quot;zł&quot;" sourceLinked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POZOSTAŁE WYDATKI</c:v>
                </c:pt>
                <c:pt idx="1">
                  <c:v>KRAJOWY FUNDUSZ SZKOLENIOWY</c:v>
                </c:pt>
                <c:pt idx="2">
                  <c:v>AKTYWIZACJA OSÓB BEZROBOTNYCH</c:v>
                </c:pt>
                <c:pt idx="3">
                  <c:v>ŚWIADCZENIA-SOCJALNO BYTOWE</c:v>
                </c:pt>
                <c:pt idx="4">
                  <c:v>TARCZA ANTYKRYZYSOWA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328158.78000000003</c:v>
                </c:pt>
                <c:pt idx="1">
                  <c:v>749974.4</c:v>
                </c:pt>
                <c:pt idx="2">
                  <c:v>4606230.75</c:v>
                </c:pt>
                <c:pt idx="3">
                  <c:v>4890669.51</c:v>
                </c:pt>
                <c:pt idx="4">
                  <c:v>7958404.9400000004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B9-4B63-B2F6-AFCB85CB6D1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Liczba kontaktów z osobami bezrobotnymi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osobiście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C8E-41B4-A300-8D55E31C78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Arkusz1!$B$2:$B$3</c:f>
              <c:numCache>
                <c:formatCode>#,##0</c:formatCode>
                <c:ptCount val="2"/>
                <c:pt idx="0">
                  <c:v>7974</c:v>
                </c:pt>
                <c:pt idx="1">
                  <c:v>8988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E-41B4-A300-8D55E31C78F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zdalnie (telefon, e-mail)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Arkusz1!$C$2:$C$3</c:f>
              <c:numCache>
                <c:formatCode>#,##0</c:formatCode>
                <c:ptCount val="2"/>
                <c:pt idx="0">
                  <c:v>5364</c:v>
                </c:pt>
                <c:pt idx="1">
                  <c:v>11158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8E-41B4-A300-8D55E31C7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27"/>
        <c:axId val="960158320"/>
        <c:axId val="960159984"/>
      </c:barChart>
      <c:catAx>
        <c:axId val="96015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60159984"/>
        <c:crosses val="autoZero"/>
        <c:auto val="1"/>
        <c:lblAlgn val="ctr"/>
        <c:lblOffset val="100"/>
        <c:noMultiLvlLbl val="0"/>
      </c:catAx>
      <c:valAx>
        <c:axId val="9601599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6015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Liczba przeprowadzonych indywidualnych</a:t>
            </a:r>
            <a:r>
              <a:rPr lang="pl-PL" baseline="0" dirty="0">
                <a:solidFill>
                  <a:schemeClr val="tx1"/>
                </a:solidFill>
              </a:rPr>
              <a:t> porad zawodowych</a:t>
            </a:r>
            <a:endParaRPr lang="pl-PL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osobiście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E4-428F-B4B5-194ED15F49D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E4-428F-B4B5-194ED15F49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Arkusz1!$B$2:$B$3</c:f>
              <c:numCache>
                <c:formatCode>#,##0</c:formatCode>
                <c:ptCount val="2"/>
                <c:pt idx="0">
                  <c:v>579</c:v>
                </c:pt>
                <c:pt idx="1">
                  <c:v>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E4-428F-B4B5-194ED15F4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27"/>
        <c:axId val="960158320"/>
        <c:axId val="960159984"/>
      </c:barChart>
      <c:catAx>
        <c:axId val="96015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60159984"/>
        <c:crosses val="autoZero"/>
        <c:auto val="1"/>
        <c:lblAlgn val="ctr"/>
        <c:lblOffset val="100"/>
        <c:noMultiLvlLbl val="0"/>
      </c:catAx>
      <c:valAx>
        <c:axId val="9601599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6015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OBSŁUGA CUDZOZIEMCÓW</a:t>
            </a:r>
            <a:r>
              <a:rPr lang="pl-PL" baseline="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pl-PL" baseline="0" dirty="0">
                <a:solidFill>
                  <a:schemeClr val="tx1"/>
                </a:solidFill>
              </a:rPr>
              <a:t>W LATACH 2020 I 2021</a:t>
            </a:r>
            <a:endParaRPr lang="pl-PL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4.5533956692913387E-2"/>
          <c:y val="7.6335932804137988E-2"/>
          <c:w val="0.9294660433070866"/>
          <c:h val="0.70931836187756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10F-4A0E-84E0-8B775CD6FA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Oświadczenia o powierzeniu wykonywania pracy cudzoziemcowi</c:v>
                </c:pt>
                <c:pt idx="1">
                  <c:v>Informacje Starosty na temat możliwości zaspokojenia potrzeb kadrowych</c:v>
                </c:pt>
                <c:pt idx="2">
                  <c:v>Wnioski o wydanie zezwolenia na pracę sezonową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893</c:v>
                </c:pt>
                <c:pt idx="1">
                  <c:v>65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F-442C-B138-4EAEB7FE21A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10F-4A0E-84E0-8B775CD6FA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Oświadczenia o powierzeniu wykonywania pracy cudzoziemcowi</c:v>
                </c:pt>
                <c:pt idx="1">
                  <c:v>Informacje Starosty na temat możliwości zaspokojenia potrzeb kadrowych</c:v>
                </c:pt>
                <c:pt idx="2">
                  <c:v>Wnioski o wydanie zezwolenia na pracę sezonową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1166</c:v>
                </c:pt>
                <c:pt idx="1">
                  <c:v>93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EF-442C-B138-4EAEB7FE21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60816"/>
        <c:axId val="189561208"/>
      </c:barChart>
      <c:catAx>
        <c:axId val="18956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9561208"/>
        <c:crosses val="autoZero"/>
        <c:auto val="1"/>
        <c:lblAlgn val="ctr"/>
        <c:lblOffset val="100"/>
        <c:noMultiLvlLbl val="0"/>
      </c:catAx>
      <c:valAx>
        <c:axId val="189561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56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STOPA BEZROBOCIA W KRAJU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8.061535027764706E-2"/>
          <c:y val="9.5085931650717798E-2"/>
          <c:w val="0.90721326512672562"/>
          <c:h val="0.70579535520451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Arkusz1!$B$2:$B$13</c:f>
              <c:numCache>
                <c:formatCode>0.00%</c:formatCode>
                <c:ptCount val="12"/>
                <c:pt idx="0">
                  <c:v>5.5E-2</c:v>
                </c:pt>
                <c:pt idx="1">
                  <c:v>5.5E-2</c:v>
                </c:pt>
                <c:pt idx="2">
                  <c:v>5.3999999999999999E-2</c:v>
                </c:pt>
                <c:pt idx="3">
                  <c:v>5.8000000000000003E-2</c:v>
                </c:pt>
                <c:pt idx="4">
                  <c:v>0.06</c:v>
                </c:pt>
                <c:pt idx="5">
                  <c:v>6.0999999999999999E-2</c:v>
                </c:pt>
                <c:pt idx="6">
                  <c:v>6.0999999999999999E-2</c:v>
                </c:pt>
                <c:pt idx="7">
                  <c:v>6.0999999999999999E-2</c:v>
                </c:pt>
                <c:pt idx="8">
                  <c:v>6.0999999999999999E-2</c:v>
                </c:pt>
                <c:pt idx="9">
                  <c:v>6.0999999999999999E-2</c:v>
                </c:pt>
                <c:pt idx="10">
                  <c:v>6.0999999999999999E-2</c:v>
                </c:pt>
                <c:pt idx="11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26-4F0F-B001-A1338575C8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Arkusz1!$C$2:$C$13</c:f>
              <c:numCache>
                <c:formatCode>0.00%</c:formatCode>
                <c:ptCount val="12"/>
                <c:pt idx="0">
                  <c:v>6.5000000000000002E-2</c:v>
                </c:pt>
                <c:pt idx="1">
                  <c:v>6.6000000000000003E-2</c:v>
                </c:pt>
                <c:pt idx="2">
                  <c:v>6.4000000000000001E-2</c:v>
                </c:pt>
                <c:pt idx="3">
                  <c:v>6.3E-2</c:v>
                </c:pt>
                <c:pt idx="4">
                  <c:v>6.0999999999999999E-2</c:v>
                </c:pt>
                <c:pt idx="5">
                  <c:v>0.06</c:v>
                </c:pt>
                <c:pt idx="6">
                  <c:v>5.8999999999999997E-2</c:v>
                </c:pt>
                <c:pt idx="7">
                  <c:v>5.8000000000000003E-2</c:v>
                </c:pt>
                <c:pt idx="8">
                  <c:v>5.6000000000000001E-2</c:v>
                </c:pt>
                <c:pt idx="9">
                  <c:v>5.5E-2</c:v>
                </c:pt>
                <c:pt idx="10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26-4F0F-B001-A1338575C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140368"/>
        <c:axId val="101593872"/>
      </c:barChart>
      <c:catAx>
        <c:axId val="316140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1593872"/>
        <c:crosses val="autoZero"/>
        <c:auto val="1"/>
        <c:lblAlgn val="ctr"/>
        <c:lblOffset val="100"/>
        <c:noMultiLvlLbl val="0"/>
      </c:catAx>
      <c:valAx>
        <c:axId val="101593872"/>
        <c:scaling>
          <c:orientation val="minMax"/>
          <c:min val="3.0000000000000006E-2"/>
        </c:scaling>
        <c:delete val="1"/>
        <c:axPos val="l"/>
        <c:numFmt formatCode="0.00%" sourceLinked="1"/>
        <c:majorTickMark val="out"/>
        <c:minorTickMark val="none"/>
        <c:tickLblPos val="nextTo"/>
        <c:crossAx val="316140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STOPA BEZROBOCIA W WOJEWÓDZTWIE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Arkusz1!$B$2:$B$13</c:f>
              <c:numCache>
                <c:formatCode>0.00%</c:formatCode>
                <c:ptCount val="12"/>
                <c:pt idx="0">
                  <c:v>3.9E-2</c:v>
                </c:pt>
                <c:pt idx="1">
                  <c:v>3.9E-2</c:v>
                </c:pt>
                <c:pt idx="2">
                  <c:v>3.9E-2</c:v>
                </c:pt>
                <c:pt idx="3">
                  <c:v>4.2000000000000003E-2</c:v>
                </c:pt>
                <c:pt idx="4">
                  <c:v>4.4999999999999998E-2</c:v>
                </c:pt>
                <c:pt idx="5">
                  <c:v>4.7E-2</c:v>
                </c:pt>
                <c:pt idx="6">
                  <c:v>4.7E-2</c:v>
                </c:pt>
                <c:pt idx="7">
                  <c:v>4.8000000000000001E-2</c:v>
                </c:pt>
                <c:pt idx="8">
                  <c:v>4.8000000000000001E-2</c:v>
                </c:pt>
                <c:pt idx="9">
                  <c:v>4.8000000000000001E-2</c:v>
                </c:pt>
                <c:pt idx="10">
                  <c:v>4.8000000000000001E-2</c:v>
                </c:pt>
                <c:pt idx="11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46-4C5E-85CD-FA53082BECE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Arkusz1!$C$2:$C$13</c:f>
              <c:numCache>
                <c:formatCode>0.00%</c:formatCode>
                <c:ptCount val="12"/>
                <c:pt idx="0">
                  <c:v>5.2000000000000005E-2</c:v>
                </c:pt>
                <c:pt idx="1">
                  <c:v>5.2000000000000005E-2</c:v>
                </c:pt>
                <c:pt idx="2">
                  <c:v>5.2000000000000005E-2</c:v>
                </c:pt>
                <c:pt idx="3">
                  <c:v>5.0999999999999997E-2</c:v>
                </c:pt>
                <c:pt idx="4">
                  <c:v>0.05</c:v>
                </c:pt>
                <c:pt idx="5">
                  <c:v>4.8000000000000001E-2</c:v>
                </c:pt>
                <c:pt idx="6">
                  <c:v>4.8000000000000001E-2</c:v>
                </c:pt>
                <c:pt idx="7">
                  <c:v>4.7E-2</c:v>
                </c:pt>
                <c:pt idx="8">
                  <c:v>4.4999999999999998E-2</c:v>
                </c:pt>
                <c:pt idx="9">
                  <c:v>4.4000000000000004E-2</c:v>
                </c:pt>
                <c:pt idx="10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46-4C5E-85CD-FA53082BE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340560"/>
        <c:axId val="312340952"/>
      </c:barChart>
      <c:catAx>
        <c:axId val="31234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2340952"/>
        <c:crosses val="autoZero"/>
        <c:auto val="1"/>
        <c:lblAlgn val="ctr"/>
        <c:lblOffset val="100"/>
        <c:noMultiLvlLbl val="0"/>
      </c:catAx>
      <c:valAx>
        <c:axId val="3123409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123405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STOPA BEZROBOCIA W POWIECIE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1.1117402236652982E-2"/>
          <c:y val="9.2859369287686441E-2"/>
          <c:w val="0.92257787893700782"/>
          <c:h val="0.6986556255723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Arkusz1!$B$2:$B$13</c:f>
              <c:numCache>
                <c:formatCode>0.00%</c:formatCode>
                <c:ptCount val="12"/>
                <c:pt idx="0">
                  <c:v>0.03</c:v>
                </c:pt>
                <c:pt idx="1">
                  <c:v>0.03</c:v>
                </c:pt>
                <c:pt idx="2">
                  <c:v>3.1E-2</c:v>
                </c:pt>
                <c:pt idx="3">
                  <c:v>3.5000000000000003E-2</c:v>
                </c:pt>
                <c:pt idx="4">
                  <c:v>3.7999999999999999E-2</c:v>
                </c:pt>
                <c:pt idx="5">
                  <c:v>3.9E-2</c:v>
                </c:pt>
                <c:pt idx="6">
                  <c:v>3.9E-2</c:v>
                </c:pt>
                <c:pt idx="7">
                  <c:v>0.04</c:v>
                </c:pt>
                <c:pt idx="8">
                  <c:v>4.2000000000000003E-2</c:v>
                </c:pt>
                <c:pt idx="9">
                  <c:v>4.2999999999999997E-2</c:v>
                </c:pt>
                <c:pt idx="10">
                  <c:v>4.2999999999999997E-2</c:v>
                </c:pt>
                <c:pt idx="11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F0-4C27-A5AE-0EAFB8F2356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Arkusz1!$C$2:$C$13</c:f>
              <c:numCache>
                <c:formatCode>0.00%</c:formatCode>
                <c:ptCount val="12"/>
                <c:pt idx="0">
                  <c:v>4.7E-2</c:v>
                </c:pt>
                <c:pt idx="1">
                  <c:v>4.7E-2</c:v>
                </c:pt>
                <c:pt idx="2">
                  <c:v>4.5999999999999999E-2</c:v>
                </c:pt>
                <c:pt idx="3">
                  <c:v>4.4999999999999998E-2</c:v>
                </c:pt>
                <c:pt idx="4">
                  <c:v>4.4000000000000004E-2</c:v>
                </c:pt>
                <c:pt idx="5">
                  <c:v>4.2999999999999997E-2</c:v>
                </c:pt>
                <c:pt idx="6">
                  <c:v>4.4000000000000004E-2</c:v>
                </c:pt>
                <c:pt idx="7">
                  <c:v>4.4000000000000004E-2</c:v>
                </c:pt>
                <c:pt idx="8">
                  <c:v>4.2999999999999997E-2</c:v>
                </c:pt>
                <c:pt idx="9">
                  <c:v>4.0999999999999995E-2</c:v>
                </c:pt>
                <c:pt idx="10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F0-4C27-A5AE-0EAFB8F23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341736"/>
        <c:axId val="753843808"/>
      </c:barChart>
      <c:catAx>
        <c:axId val="31234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53843808"/>
        <c:crosses val="autoZero"/>
        <c:auto val="1"/>
        <c:lblAlgn val="ctr"/>
        <c:lblOffset val="100"/>
        <c:noMultiLvlLbl val="0"/>
      </c:catAx>
      <c:valAx>
        <c:axId val="75384380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12341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OSOBY W EWIDENCJI NA KONIEC MIESIĄCA W LATACH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810406237108403E-2"/>
          <c:y val="9.0515619431863967E-2"/>
          <c:w val="0.91823400834095492"/>
          <c:h val="0.74052398053395851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2.7051889172123898E-2"/>
                  <c:y val="-7.2580027523374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51-483B-A730-3B2B44EECAAB}"/>
                </c:ext>
              </c:extLst>
            </c:dLbl>
            <c:dLbl>
              <c:idx val="3"/>
              <c:layout>
                <c:manualLayout>
                  <c:x val="-2.5769201207585069E-2"/>
                  <c:y val="-8.6642526658309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51-483B-A730-3B2B44EECAAB}"/>
                </c:ext>
              </c:extLst>
            </c:dLbl>
            <c:dLbl>
              <c:idx val="4"/>
              <c:layout>
                <c:manualLayout>
                  <c:x val="-2.7051889172123898E-2"/>
                  <c:y val="-4.2111279397682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51-483B-A730-3B2B44EECAAB}"/>
                </c:ext>
              </c:extLst>
            </c:dLbl>
            <c:dLbl>
              <c:idx val="5"/>
              <c:layout>
                <c:manualLayout>
                  <c:x val="-2.7051889172123898E-2"/>
                  <c:y val="-2.570503040692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51-483B-A730-3B2B44EECAAB}"/>
                </c:ext>
              </c:extLst>
            </c:dLbl>
            <c:dLbl>
              <c:idx val="7"/>
              <c:layout>
                <c:manualLayout>
                  <c:x val="-2.7051889172123898E-2"/>
                  <c:y val="-4.6798779109327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51-483B-A730-3B2B44EECAAB}"/>
                </c:ext>
              </c:extLst>
            </c:dLbl>
            <c:dLbl>
              <c:idx val="8"/>
              <c:layout>
                <c:manualLayout>
                  <c:x val="-2.7051889172123946E-2"/>
                  <c:y val="-3.3656129808131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51-483B-A730-3B2B44EECAAB}"/>
                </c:ext>
              </c:extLst>
            </c:dLbl>
            <c:dLbl>
              <c:idx val="11"/>
              <c:layout>
                <c:manualLayout>
                  <c:x val="-2.7051889172123898E-2"/>
                  <c:y val="-7.9611277090841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51-483B-A730-3B2B44EECAAB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B76BCC3A-3912-42DE-B220-E4D80F9874F5}" type="VALUE">
                      <a:rPr lang="en-US">
                        <a:solidFill>
                          <a:srgbClr val="FF6600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51-483B-A730-3B2B44EECA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Arkusz1!$A$2:$A$25</c:f>
              <c:strCache>
                <c:ptCount val="2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  <c:pt idx="12">
                  <c:v>I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V</c:v>
                </c:pt>
                <c:pt idx="17">
                  <c:v>VI</c:v>
                </c:pt>
                <c:pt idx="18">
                  <c:v>VII</c:v>
                </c:pt>
                <c:pt idx="19">
                  <c:v>VIII</c:v>
                </c:pt>
                <c:pt idx="20">
                  <c:v>IX</c:v>
                </c:pt>
                <c:pt idx="21">
                  <c:v>X</c:v>
                </c:pt>
                <c:pt idx="22">
                  <c:v>XI</c:v>
                </c:pt>
                <c:pt idx="23">
                  <c:v>XII</c:v>
                </c:pt>
              </c:strCache>
            </c:strRef>
          </c:cat>
          <c:val>
            <c:numRef>
              <c:f>Arkusz1!$B$2:$B$25</c:f>
              <c:numCache>
                <c:formatCode>General</c:formatCode>
                <c:ptCount val="24"/>
                <c:pt idx="0">
                  <c:v>1217</c:v>
                </c:pt>
                <c:pt idx="1">
                  <c:v>1236</c:v>
                </c:pt>
                <c:pt idx="2">
                  <c:v>1279</c:v>
                </c:pt>
                <c:pt idx="3">
                  <c:v>1426</c:v>
                </c:pt>
                <c:pt idx="4">
                  <c:v>1546</c:v>
                </c:pt>
                <c:pt idx="5">
                  <c:v>1591</c:v>
                </c:pt>
                <c:pt idx="6">
                  <c:v>1607</c:v>
                </c:pt>
                <c:pt idx="7">
                  <c:v>1653</c:v>
                </c:pt>
                <c:pt idx="8">
                  <c:v>1722</c:v>
                </c:pt>
                <c:pt idx="9">
                  <c:v>1766</c:v>
                </c:pt>
                <c:pt idx="10">
                  <c:v>1788</c:v>
                </c:pt>
                <c:pt idx="11">
                  <c:v>1775</c:v>
                </c:pt>
                <c:pt idx="12">
                  <c:v>1883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D8B-4BC3-98D4-04E7C8D9E17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-2.5769201207585069E-2"/>
                  <c:y val="-3.976752954185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51-483B-A730-3B2B44EECAAB}"/>
                </c:ext>
              </c:extLst>
            </c:dLbl>
            <c:dLbl>
              <c:idx val="22"/>
              <c:layout>
                <c:manualLayout>
                  <c:x val="-2.7051889172123898E-2"/>
                  <c:y val="-4.41950906035290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51-483B-A730-3B2B44EECAAB}"/>
                </c:ext>
              </c:extLst>
            </c:dLbl>
            <c:dLbl>
              <c:idx val="23"/>
              <c:layout>
                <c:manualLayout>
                  <c:x val="-2.2794678117535223E-2"/>
                  <c:y val="-4.6798779109327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51-483B-A730-3B2B44EECA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Arkusz1!$A$2:$A$25</c:f>
              <c:strCache>
                <c:ptCount val="2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  <c:pt idx="12">
                  <c:v>I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V</c:v>
                </c:pt>
                <c:pt idx="17">
                  <c:v>VI</c:v>
                </c:pt>
                <c:pt idx="18">
                  <c:v>VII</c:v>
                </c:pt>
                <c:pt idx="19">
                  <c:v>VIII</c:v>
                </c:pt>
                <c:pt idx="20">
                  <c:v>IX</c:v>
                </c:pt>
                <c:pt idx="21">
                  <c:v>X</c:v>
                </c:pt>
                <c:pt idx="22">
                  <c:v>XI</c:v>
                </c:pt>
                <c:pt idx="23">
                  <c:v>XII</c:v>
                </c:pt>
              </c:strCache>
            </c:strRef>
          </c:cat>
          <c:val>
            <c:numRef>
              <c:f>Arkusz1!$C$2:$C$25</c:f>
              <c:numCache>
                <c:formatCode>General</c:formatCode>
                <c:ptCount val="24"/>
                <c:pt idx="12">
                  <c:v>1883</c:v>
                </c:pt>
                <c:pt idx="13">
                  <c:v>1867</c:v>
                </c:pt>
                <c:pt idx="14">
                  <c:v>1819</c:v>
                </c:pt>
                <c:pt idx="15">
                  <c:v>1798</c:v>
                </c:pt>
                <c:pt idx="16">
                  <c:v>1760</c:v>
                </c:pt>
                <c:pt idx="17">
                  <c:v>1718</c:v>
                </c:pt>
                <c:pt idx="18">
                  <c:v>1754</c:v>
                </c:pt>
                <c:pt idx="19">
                  <c:v>1733</c:v>
                </c:pt>
                <c:pt idx="20">
                  <c:v>1694</c:v>
                </c:pt>
                <c:pt idx="21">
                  <c:v>1622</c:v>
                </c:pt>
                <c:pt idx="22">
                  <c:v>1558</c:v>
                </c:pt>
                <c:pt idx="23">
                  <c:v>1463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D8B-4BC3-98D4-04E7C8D9E1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53844592"/>
        <c:axId val="753844984"/>
      </c:lineChart>
      <c:catAx>
        <c:axId val="753844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C2C2C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53844984"/>
        <c:crosses val="autoZero"/>
        <c:auto val="1"/>
        <c:lblAlgn val="ctr"/>
        <c:lblOffset val="100"/>
        <c:noMultiLvlLbl val="0"/>
      </c:catAx>
      <c:valAx>
        <c:axId val="753844984"/>
        <c:scaling>
          <c:orientation val="minMax"/>
          <c:min val="1200"/>
        </c:scaling>
        <c:delete val="1"/>
        <c:axPos val="l"/>
        <c:numFmt formatCode="General" sourceLinked="1"/>
        <c:majorTickMark val="out"/>
        <c:minorTickMark val="none"/>
        <c:tickLblPos val="nextTo"/>
        <c:crossAx val="75384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68322105060372"/>
          <c:y val="6.059202139402102E-2"/>
          <c:w val="0.71373503060484844"/>
          <c:h val="0.794393146451602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241</c:v>
                </c:pt>
                <c:pt idx="1">
                  <c:v>154</c:v>
                </c:pt>
                <c:pt idx="2">
                  <c:v>177</c:v>
                </c:pt>
                <c:pt idx="3">
                  <c:v>166</c:v>
                </c:pt>
                <c:pt idx="4">
                  <c:v>165</c:v>
                </c:pt>
                <c:pt idx="5">
                  <c:v>140</c:v>
                </c:pt>
                <c:pt idx="6">
                  <c:v>206</c:v>
                </c:pt>
                <c:pt idx="7">
                  <c:v>176</c:v>
                </c:pt>
                <c:pt idx="8">
                  <c:v>195</c:v>
                </c:pt>
                <c:pt idx="9">
                  <c:v>175</c:v>
                </c:pt>
                <c:pt idx="10">
                  <c:v>165</c:v>
                </c:pt>
                <c:pt idx="11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6-4EF2-9018-A4BEC1E25F5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280</c:v>
                </c:pt>
                <c:pt idx="1">
                  <c:v>226</c:v>
                </c:pt>
                <c:pt idx="2">
                  <c:v>211</c:v>
                </c:pt>
                <c:pt idx="3">
                  <c:v>226</c:v>
                </c:pt>
                <c:pt idx="4">
                  <c:v>225</c:v>
                </c:pt>
                <c:pt idx="5">
                  <c:v>218</c:v>
                </c:pt>
                <c:pt idx="6">
                  <c:v>218</c:v>
                </c:pt>
                <c:pt idx="7">
                  <c:v>190</c:v>
                </c:pt>
                <c:pt idx="8">
                  <c:v>345</c:v>
                </c:pt>
                <c:pt idx="9">
                  <c:v>200</c:v>
                </c:pt>
                <c:pt idx="10">
                  <c:v>179</c:v>
                </c:pt>
                <c:pt idx="11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16-4EF2-9018-A4BEC1E25F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12"/>
        <c:overlap val="-51"/>
        <c:axId val="189559640"/>
        <c:axId val="189560032"/>
      </c:barChart>
      <c:catAx>
        <c:axId val="189559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9560032"/>
        <c:crosses val="autoZero"/>
        <c:auto val="1"/>
        <c:lblAlgn val="ctr"/>
        <c:lblOffset val="100"/>
        <c:noMultiLvlLbl val="0"/>
      </c:catAx>
      <c:valAx>
        <c:axId val="18956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95596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3403073509995949"/>
          <c:y val="0.92992949211874465"/>
          <c:w val="0.12119691304197056"/>
          <c:h val="5.0397140244836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dirty="0"/>
              <a:t>OSOBY WYREJESTROWANE </a:t>
            </a:r>
          </a:p>
          <a:p>
            <a:pPr>
              <a:defRPr/>
            </a:pPr>
            <a:r>
              <a:rPr lang="pl-PL" sz="1800" dirty="0"/>
              <a:t>W </a:t>
            </a:r>
            <a:r>
              <a:rPr lang="en-US" sz="1800" dirty="0"/>
              <a:t>2021</a:t>
            </a:r>
            <a:r>
              <a:rPr lang="pl-PL" sz="1800" dirty="0"/>
              <a:t> ROKU</a:t>
            </a:r>
            <a:endParaRPr lang="en-US" sz="1800" dirty="0"/>
          </a:p>
        </c:rich>
      </c:tx>
      <c:layout>
        <c:manualLayout>
          <c:xMode val="edge"/>
          <c:yMode val="edge"/>
          <c:x val="0.1542714444457720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6.0128565112972411E-2"/>
          <c:y val="0.27316042267050911"/>
          <c:w val="0.54069802731411232"/>
          <c:h val="0.684572526416906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wyrejesterowania III-V 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F5A-4F91-83B4-BC0BC38161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F5A-4F91-83B4-BC0BC38161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F5A-4F91-83B4-BC0BC381619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podjęcie pracy </c:v>
                </c:pt>
                <c:pt idx="1">
                  <c:v>rozpoczęcie działolności gospodarczej </c:v>
                </c:pt>
                <c:pt idx="2">
                  <c:v>inne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0.36</c:v>
                </c:pt>
                <c:pt idx="1">
                  <c:v>0.04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5A-4F91-83B4-BC0BC38161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09476300287963"/>
          <c:y val="0.33523822490488403"/>
          <c:w val="0.30869582880288676"/>
          <c:h val="0.545047085252671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i="0" baseline="0" dirty="0">
                <a:effectLst/>
              </a:rPr>
              <a:t>OSOBY WYREJESTROWANE </a:t>
            </a:r>
          </a:p>
          <a:p>
            <a:pPr>
              <a:defRPr/>
            </a:pPr>
            <a:r>
              <a:rPr lang="pl-PL" sz="1800" b="1" i="0" baseline="0" dirty="0">
                <a:effectLst/>
              </a:rPr>
              <a:t>W </a:t>
            </a:r>
            <a:r>
              <a:rPr lang="en-US" sz="1800" b="1" i="0" baseline="0" dirty="0">
                <a:effectLst/>
              </a:rPr>
              <a:t>202</a:t>
            </a:r>
            <a:r>
              <a:rPr lang="pl-PL" sz="1800" b="1" i="0" baseline="0" dirty="0">
                <a:effectLst/>
              </a:rPr>
              <a:t>0 ROKU</a:t>
            </a:r>
          </a:p>
          <a:p>
            <a:pPr>
              <a:defRPr/>
            </a:pPr>
            <a:endParaRPr lang="pl-PL" dirty="0">
              <a:effectLst/>
            </a:endParaRPr>
          </a:p>
        </c:rich>
      </c:tx>
      <c:layout>
        <c:manualLayout>
          <c:xMode val="edge"/>
          <c:yMode val="edge"/>
          <c:x val="0.15152056608357342"/>
          <c:y val="2.6897214217098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wyrejesterowania III-V 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A0-4B70-9B6F-53639914BB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6A0-4B70-9B6F-53639914BB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6A0-4B70-9B6F-53639914BB3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6A0-4B70-9B6F-53639914BB3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podjęcie pracy </c:v>
                </c:pt>
                <c:pt idx="1">
                  <c:v>rozpoczęcie działolności gospodarczej </c:v>
                </c:pt>
                <c:pt idx="2">
                  <c:v>inne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 formatCode="0">
                  <c:v>0.28000000000000003</c:v>
                </c:pt>
                <c:pt idx="1">
                  <c:v>0.02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A0-4B70-9B6F-53639914BB3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88582324404434E-2"/>
          <c:y val="2.3641225852704301E-2"/>
          <c:w val="0.81477049751417852"/>
          <c:h val="0.84118031577261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-1.262802028437904E-2"/>
                  <c:y val="4.759813409862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9-40DD-9681-3F454A47A3D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192</c:v>
                </c:pt>
                <c:pt idx="1">
                  <c:v>207</c:v>
                </c:pt>
                <c:pt idx="2">
                  <c:v>168</c:v>
                </c:pt>
                <c:pt idx="3">
                  <c:v>79</c:v>
                </c:pt>
                <c:pt idx="4">
                  <c:v>105</c:v>
                </c:pt>
                <c:pt idx="5">
                  <c:v>173</c:v>
                </c:pt>
                <c:pt idx="6">
                  <c:v>202</c:v>
                </c:pt>
                <c:pt idx="7">
                  <c:v>144</c:v>
                </c:pt>
                <c:pt idx="8">
                  <c:v>276</c:v>
                </c:pt>
                <c:pt idx="9">
                  <c:v>156</c:v>
                </c:pt>
                <c:pt idx="10">
                  <c:v>157</c:v>
                </c:pt>
                <c:pt idx="11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C-40BF-9BAC-AB3B7E382B5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5.4120086933052364E-3"/>
                  <c:y val="3.6780376348940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B9-40DD-9681-3F454A47A3D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133</c:v>
                </c:pt>
                <c:pt idx="1">
                  <c:v>170</c:v>
                </c:pt>
                <c:pt idx="2">
                  <c:v>225</c:v>
                </c:pt>
                <c:pt idx="3">
                  <c:v>187</c:v>
                </c:pt>
                <c:pt idx="4">
                  <c:v>203</c:v>
                </c:pt>
                <c:pt idx="5">
                  <c:v>182</c:v>
                </c:pt>
                <c:pt idx="6">
                  <c:v>170</c:v>
                </c:pt>
                <c:pt idx="7">
                  <c:v>197</c:v>
                </c:pt>
                <c:pt idx="8">
                  <c:v>234</c:v>
                </c:pt>
                <c:pt idx="9">
                  <c:v>247</c:v>
                </c:pt>
                <c:pt idx="10">
                  <c:v>229</c:v>
                </c:pt>
                <c:pt idx="11">
                  <c:v>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EC-40BF-9BAC-AB3B7E382B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17"/>
        <c:overlap val="-36"/>
        <c:axId val="756677912"/>
        <c:axId val="756678304"/>
      </c:barChart>
      <c:catAx>
        <c:axId val="75667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56678304"/>
        <c:crosses val="autoZero"/>
        <c:auto val="1"/>
        <c:lblAlgn val="ctr"/>
        <c:lblOffset val="100"/>
        <c:noMultiLvlLbl val="0"/>
      </c:catAx>
      <c:valAx>
        <c:axId val="756678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566779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0C856-8B1B-418F-A105-D7FD8F9FBEFF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484E1-E0D1-4818-8B43-B4A86A6CB5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05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7484E1-E0D1-4818-8B43-B4A86A6CB5CA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50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228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2756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09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856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261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3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894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938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435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852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0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7186-6656-44E2-8FC9-48867D7B863C}" type="datetimeFigureOut">
              <a:rPr lang="pl-PL" smtClean="0"/>
              <a:t>25.01.2022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76FCD-CC21-472B-ACB2-A62A34FB08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04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40425" y="2404531"/>
            <a:ext cx="7766936" cy="1646302"/>
          </a:xfrm>
        </p:spPr>
        <p:txBody>
          <a:bodyPr/>
          <a:lstStyle/>
          <a:p>
            <a:pPr algn="ctr"/>
            <a:r>
              <a:rPr lang="pl-PL" sz="4400" dirty="0">
                <a:solidFill>
                  <a:srgbClr val="FF6600"/>
                </a:solidFill>
              </a:rPr>
              <a:t>Powiatowa Rada Rynku Pracy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423E7BD3-945A-4B8D-B64F-6D172BC53A3A}"/>
              </a:ext>
            </a:extLst>
          </p:cNvPr>
          <p:cNvGrpSpPr/>
          <p:nvPr/>
        </p:nvGrpSpPr>
        <p:grpSpPr>
          <a:xfrm>
            <a:off x="409535" y="540239"/>
            <a:ext cx="10022375" cy="933450"/>
            <a:chOff x="409535" y="540239"/>
            <a:chExt cx="10022375" cy="933450"/>
          </a:xfrm>
        </p:grpSpPr>
        <p:pic>
          <p:nvPicPr>
            <p:cNvPr id="4" name="Obraz 3" descr="logo powiatu mikołowskiego">
              <a:extLst>
                <a:ext uri="{FF2B5EF4-FFF2-40B4-BE49-F238E27FC236}">
                  <a16:creationId xmlns:a16="http://schemas.microsoft.com/office/drawing/2014/main" id="{9237E3ED-C3DC-471A-B8F6-2B0DDE3288F5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35" y="540239"/>
              <a:ext cx="1943100" cy="828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img-logo" descr="Strona główna - Powiatowy Urząd Pracy w Mikołowie">
              <a:extLst>
                <a:ext uri="{FF2B5EF4-FFF2-40B4-BE49-F238E27FC236}">
                  <a16:creationId xmlns:a16="http://schemas.microsoft.com/office/drawing/2014/main" id="{FF916A28-87CF-4693-86D7-98AA28040F36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3929" y="805313"/>
              <a:ext cx="1619250" cy="571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A3FCD540-8971-4EA0-BF76-F97B0FF87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81001" y="540239"/>
              <a:ext cx="725487" cy="896190"/>
            </a:xfrm>
            <a:prstGeom prst="rect">
              <a:avLst/>
            </a:prstGeom>
          </p:spPr>
        </p:pic>
        <p:pic>
          <p:nvPicPr>
            <p:cNvPr id="7" name="Obraz 6" descr="Tarcza Antykryzysowa">
              <a:extLst>
                <a:ext uri="{FF2B5EF4-FFF2-40B4-BE49-F238E27FC236}">
                  <a16:creationId xmlns:a16="http://schemas.microsoft.com/office/drawing/2014/main" id="{A52896DE-8522-433B-8B28-CA885C9D454E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22" y="540239"/>
              <a:ext cx="1533525" cy="933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24789715-736E-4662-8747-7DE8C6B1F03E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8070" y="601516"/>
              <a:ext cx="1513840" cy="81089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8038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5329" y="546869"/>
          <a:ext cx="11928388" cy="5890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8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9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45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Zestawienie pomocy wypłaconej z Tarczy Antykryzysowej w  okresie 01.01.2021-31.12.2021</a:t>
                      </a:r>
                    </a:p>
                  </a:txBody>
                  <a:tcPr marL="7419" marR="7419" marT="7419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forma wsparcia</a:t>
                      </a: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plan</a:t>
                      </a: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wykonanie</a:t>
                      </a: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% wykonania planu</a:t>
                      </a:r>
                    </a:p>
                  </a:txBody>
                  <a:tcPr marL="7419" marR="7419" marT="741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4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effectLst/>
                          <a:latin typeface="+mj-lt"/>
                        </a:rPr>
                        <a:t>Dotacja dla mikro i małych przedsiębiorstw określonych branż (art.15zze4) oraz   dotacja dla mikro i małych przedsiębiorstw określonych branż udzielana na podstawie rozporządzenia rozdział 3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7 000</a:t>
                      </a:r>
                      <a:r>
                        <a:rPr lang="pl-P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000,00 zł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6 314 990,00</a:t>
                      </a:r>
                    </a:p>
                  </a:txBody>
                  <a:tcPr marL="7419" marR="7419" marT="7419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90,21%</a:t>
                      </a:r>
                    </a:p>
                  </a:txBody>
                  <a:tcPr marL="7419" marR="7419" marT="7419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4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Dotacja dla sklepików (15 zze4a)</a:t>
                      </a: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400 000,00 zł</a:t>
                      </a: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50 000,00</a:t>
                      </a: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12,50%</a:t>
                      </a:r>
                    </a:p>
                  </a:txBody>
                  <a:tcPr marL="7419" marR="7419" marT="74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5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effectLst/>
                          <a:latin typeface="+mj-lt"/>
                        </a:rPr>
                        <a:t>Dofinansowanie części kosztów wynagrodzeń pracowników dla:</a:t>
                      </a:r>
                    </a:p>
                    <a:p>
                      <a:pPr algn="l" fontAlgn="ctr"/>
                      <a:r>
                        <a:rPr lang="pl-PL" sz="1400" b="0" i="0" u="none" strike="noStrike" dirty="0">
                          <a:effectLst/>
                          <a:latin typeface="+mj-lt"/>
                        </a:rPr>
                        <a:t>-      </a:t>
                      </a:r>
                      <a:r>
                        <a:rPr lang="pl-PL" sz="1400" b="0" i="0" u="none" strike="noStrike" dirty="0" err="1">
                          <a:effectLst/>
                          <a:latin typeface="+mj-lt"/>
                        </a:rPr>
                        <a:t>mikroprzedsiębiorców</a:t>
                      </a:r>
                      <a:r>
                        <a:rPr lang="pl-PL" sz="1400" b="0" i="0" u="none" strike="noStrike" dirty="0">
                          <a:effectLst/>
                          <a:latin typeface="+mj-lt"/>
                        </a:rPr>
                        <a:t>, małych i średnich przedsiębiorców (art.15zzb)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dla organizacji pozarządowych (art. 15zze)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dla kościelnej osoby prawnej działającej na podstawie przepisów o stosunku Państwa do Kościoła Katolickiego w Rzeczypospolitej Polskiej, o stosunku Państwa do innych kościołów i związków wyznaniowych oraz o gwarancjach wolności sumienia i wyznania, oraz jej jednostce organizacyjnej (art. 15zze2</a:t>
                      </a:r>
                    </a:p>
                    <a:p>
                      <a:pPr algn="l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1 578 000,0</a:t>
                      </a:r>
                      <a:r>
                        <a:rPr lang="pl-P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 zł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1 067 134,94 zł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67,63%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5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effectLst/>
                          <a:latin typeface="+mj-lt"/>
                        </a:rPr>
                        <a:t>Dofinansowanie części kosztów prowadzenia działalności gospodarczej dla przedsiębiorców samozatrudnionych (art. 15zzc)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812 000,00 zł </a:t>
                      </a: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416 280,00 zł </a:t>
                      </a:r>
                    </a:p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51,27%</a:t>
                      </a:r>
                    </a:p>
                  </a:txBody>
                  <a:tcPr marL="7419" marR="7419" marT="741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Niskooprocentowana pożyczka z Funduszu Pracy dla </a:t>
                      </a:r>
                      <a:r>
                        <a:rPr lang="pl-PL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mikroprzedsiębiorców</a:t>
                      </a:r>
                      <a:r>
                        <a:rPr lang="pl-PL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(art. 15zzd) oraz niskooprocentowana pożyczka z Funduszu Pracy dla organizacji pozarządowych (art.15zzda) </a:t>
                      </a:r>
                      <a:endParaRPr lang="pl-P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110 000,00  zł 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110 000,00 zł 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100,00%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04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  <a:latin typeface="+mj-lt"/>
                        </a:rPr>
                        <a:t>razem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9 900 000,00 zł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7 958 404,94 zł 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80,39%</a:t>
                      </a:r>
                    </a:p>
                  </a:txBody>
                  <a:tcPr marL="7419" marR="7419" marT="74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17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93324" y="1181002"/>
            <a:ext cx="97700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PODSUMOWANIE: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     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Rok 2021 był rokiem trudnym, gdyż ciągle działaliśmy w realiach pandemii.                                                                    Dokładaliśmy jednak  wszelkich starań, by wykonanie planu finansowego i realizacja celów na naszym lokalnym rynku pracy były na dość wysokim poziomie.  Zagospodarowanie dostępnych funduszy umożliwiło kierowanie na różnego rodzaju działania aktywizacyjne, tak by zaspokoić potrzeby pracodawców i osób poszukujących zatrudnienia. Mimo sytuacji jaka odzwierciedlała się na rynku pracy, rynku ekonomicznym nie zawiesiliśmy żadnych działań bieżących kierowanych do naszych klientów - prowadziliśmy zarówno na bieżąco działania aktywizacyjne, jak i pomocowe.                                                             Należy podkreślić, że ważnym, dodatkowym zadaniem i  aspektem w naszej działalności było równoległe  kierowanie strumienia pomocowego w celu ochrony miejsc pracy na lokalnym rynku pracy w ramach tarczy antykryzysowej. 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42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993984" cy="1646302"/>
          </a:xfrm>
        </p:spPr>
        <p:txBody>
          <a:bodyPr/>
          <a:lstStyle/>
          <a:p>
            <a:pPr algn="ctr"/>
            <a:r>
              <a:rPr lang="pl-PL" sz="4400" dirty="0">
                <a:solidFill>
                  <a:srgbClr val="FF6600"/>
                </a:solidFill>
              </a:rPr>
              <a:t>Informacja dotycząca rynku pracy w Powiecie Mikołowskim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5CA5888-1F63-4EDC-99A0-CEFB1AAE5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3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589660" y="282011"/>
            <a:ext cx="8102056" cy="5663959"/>
            <a:chOff x="-86863" y="8292"/>
            <a:chExt cx="5787579" cy="5080485"/>
          </a:xfrm>
        </p:grpSpPr>
        <p:cxnSp>
          <p:nvCxnSpPr>
            <p:cNvPr id="3" name="Łącznik prosty 2"/>
            <p:cNvCxnSpPr/>
            <p:nvPr/>
          </p:nvCxnSpPr>
          <p:spPr>
            <a:xfrm>
              <a:off x="3399" y="560877"/>
              <a:ext cx="5653285" cy="23659"/>
            </a:xfrm>
            <a:prstGeom prst="line">
              <a:avLst/>
            </a:prstGeom>
            <a:noFill/>
            <a:ln w="47625" cap="flat" cmpd="sng" algn="ctr">
              <a:solidFill>
                <a:srgbClr val="DD9004"/>
              </a:solidFill>
              <a:prstDash val="solid"/>
              <a:miter lim="800000"/>
            </a:ln>
            <a:effectLst/>
          </p:spPr>
        </p:cxnSp>
        <p:grpSp>
          <p:nvGrpSpPr>
            <p:cNvPr id="4" name="Grupa 3"/>
            <p:cNvGrpSpPr/>
            <p:nvPr/>
          </p:nvGrpSpPr>
          <p:grpSpPr>
            <a:xfrm>
              <a:off x="-86863" y="8292"/>
              <a:ext cx="5787579" cy="5080485"/>
              <a:chOff x="-86863" y="8292"/>
              <a:chExt cx="5787579" cy="5080485"/>
            </a:xfrm>
          </p:grpSpPr>
          <p:sp>
            <p:nvSpPr>
              <p:cNvPr id="5" name="Prostokąt 4"/>
              <p:cNvSpPr/>
              <p:nvPr/>
            </p:nvSpPr>
            <p:spPr>
              <a:xfrm>
                <a:off x="-49231" y="8292"/>
                <a:ext cx="5705916" cy="517531"/>
              </a:xfrm>
              <a:prstGeom prst="rect">
                <a:avLst/>
              </a:prstGeom>
              <a:gradFill flip="none" rotWithShape="1">
                <a:gsLst>
                  <a:gs pos="0">
                    <a:srgbClr val="A0BC33"/>
                  </a:gs>
                  <a:gs pos="100000">
                    <a:srgbClr val="C2D67F"/>
                  </a:gs>
                </a:gsLst>
                <a:lin ang="16200000" scaled="1"/>
                <a:tileRect/>
              </a:gradFill>
              <a:ln w="34925" cap="flat" cmpd="sng" algn="ctr">
                <a:solidFill>
                  <a:srgbClr val="A0BC33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" name="Prostokąt 5"/>
              <p:cNvSpPr/>
              <p:nvPr/>
            </p:nvSpPr>
            <p:spPr>
              <a:xfrm>
                <a:off x="-86863" y="432856"/>
                <a:ext cx="5787579" cy="4479067"/>
              </a:xfrm>
              <a:prstGeom prst="rect">
                <a:avLst/>
              </a:prstGeom>
              <a:solidFill>
                <a:srgbClr val="F4F3CD"/>
              </a:solidFill>
              <a:ln w="34925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Pole tekstowe 19"/>
              <p:cNvSpPr txBox="1"/>
              <p:nvPr/>
            </p:nvSpPr>
            <p:spPr>
              <a:xfrm>
                <a:off x="3716976" y="95002"/>
                <a:ext cx="1983740" cy="489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mikolow.praca.gov.pl</a:t>
                </a:r>
                <a:endParaRPr kumimoji="0" lang="pl-PL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Prostokąt zaokrąglony 7"/>
              <p:cNvSpPr/>
              <p:nvPr/>
            </p:nvSpPr>
            <p:spPr>
              <a:xfrm>
                <a:off x="142503" y="332509"/>
                <a:ext cx="2786332" cy="405088"/>
              </a:xfrm>
              <a:prstGeom prst="roundRect">
                <a:avLst/>
              </a:prstGeom>
              <a:gradFill flip="none" rotWithShape="1">
                <a:gsLst>
                  <a:gs pos="37000">
                    <a:srgbClr val="69B12D"/>
                  </a:gs>
                  <a:gs pos="5000">
                    <a:srgbClr val="32A527"/>
                  </a:gs>
                  <a:gs pos="100000">
                    <a:sysClr val="window" lastClr="FFFFFF"/>
                  </a:gs>
                </a:gsLst>
                <a:lin ang="13500000" scaled="1"/>
                <a:tileRect/>
              </a:gradFill>
              <a:ln w="34925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" name="Pole tekstowe 21"/>
              <p:cNvSpPr txBox="1"/>
              <p:nvPr/>
            </p:nvSpPr>
            <p:spPr>
              <a:xfrm>
                <a:off x="59376" y="380010"/>
                <a:ext cx="2958465" cy="45334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1E4177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Powiatowy Urząd Pracy w Mikołowie</a:t>
                </a:r>
                <a:endParaRPr kumimoji="0" lang="pl-PL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Pole tekstowe 36"/>
              <p:cNvSpPr txBox="1"/>
              <p:nvPr/>
            </p:nvSpPr>
            <p:spPr>
              <a:xfrm>
                <a:off x="427511" y="973776"/>
                <a:ext cx="4859655" cy="52509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Stopa bezrobocia – stan na dzień 30.11.2021 r.</a:t>
                </a:r>
                <a:endParaRPr kumimoji="0" lang="pl-PL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1" name="Grupa 10"/>
              <p:cNvGrpSpPr/>
              <p:nvPr/>
            </p:nvGrpSpPr>
            <p:grpSpPr>
              <a:xfrm>
                <a:off x="1579030" y="1579426"/>
                <a:ext cx="1180842" cy="3010410"/>
                <a:chOff x="1262487" y="-27635"/>
                <a:chExt cx="1181177" cy="3011065"/>
              </a:xfrm>
            </p:grpSpPr>
            <p:sp>
              <p:nvSpPr>
                <p:cNvPr id="24" name="Trapez 23"/>
                <p:cNvSpPr/>
                <p:nvPr/>
              </p:nvSpPr>
              <p:spPr>
                <a:xfrm rot="5400000">
                  <a:off x="347543" y="887309"/>
                  <a:ext cx="3011065" cy="1181177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65000"/>
                      </a:sysClr>
                    </a:gs>
                    <a:gs pos="63000">
                      <a:srgbClr val="5B9BD5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pic>
              <p:nvPicPr>
                <p:cNvPr id="25" name="Obraz 24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7016" y="332056"/>
                  <a:ext cx="541655" cy="6604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6" name="Pole tekstowe 37"/>
                <p:cNvSpPr txBox="1"/>
                <p:nvPr/>
              </p:nvSpPr>
              <p:spPr>
                <a:xfrm>
                  <a:off x="1368814" y="1192797"/>
                  <a:ext cx="1026795" cy="14668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Kraj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r>
                    <a:rPr kumimoji="0" lang="pl-PL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pl-PL" sz="1400" kern="0" dirty="0"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5,4</a:t>
                  </a: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%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" name="Grupa 11"/>
              <p:cNvGrpSpPr/>
              <p:nvPr/>
            </p:nvGrpSpPr>
            <p:grpSpPr>
              <a:xfrm>
                <a:off x="2897580" y="1579427"/>
                <a:ext cx="1376680" cy="3010535"/>
                <a:chOff x="762648" y="-43398"/>
                <a:chExt cx="1376680" cy="3011170"/>
              </a:xfrm>
            </p:grpSpPr>
            <p:sp>
              <p:nvSpPr>
                <p:cNvPr id="21" name="Trapez 20"/>
                <p:cNvSpPr/>
                <p:nvPr/>
              </p:nvSpPr>
              <p:spPr>
                <a:xfrm rot="5400000">
                  <a:off x="-27581" y="871902"/>
                  <a:ext cx="3011170" cy="1180570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65000"/>
                      </a:sysClr>
                    </a:gs>
                    <a:gs pos="63000">
                      <a:srgbClr val="5B9BD5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2" name="Pole tekstowe 39"/>
                <p:cNvSpPr txBox="1"/>
                <p:nvPr/>
              </p:nvSpPr>
              <p:spPr>
                <a:xfrm>
                  <a:off x="762648" y="1177029"/>
                  <a:ext cx="1376680" cy="14376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Województwo Śląskie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4,3 %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3" name="Obraz 22" descr="Herb województwa śląskiego – Wikipedia, wolna encyklopedia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9233" y="327469"/>
                  <a:ext cx="524197" cy="57428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3" name="Grupa 12"/>
              <p:cNvGrpSpPr/>
              <p:nvPr/>
            </p:nvGrpSpPr>
            <p:grpSpPr>
              <a:xfrm>
                <a:off x="4395608" y="1579553"/>
                <a:ext cx="1180843" cy="3010410"/>
                <a:chOff x="450198" y="-15306"/>
                <a:chExt cx="1181178" cy="3011065"/>
              </a:xfrm>
            </p:grpSpPr>
            <p:sp>
              <p:nvSpPr>
                <p:cNvPr id="18" name="Trapez 17"/>
                <p:cNvSpPr/>
                <p:nvPr/>
              </p:nvSpPr>
              <p:spPr>
                <a:xfrm rot="5400000">
                  <a:off x="-464746" y="899638"/>
                  <a:ext cx="3011065" cy="1181178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65000"/>
                      </a:sysClr>
                    </a:gs>
                    <a:gs pos="63000">
                      <a:srgbClr val="5B9BD5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" name="Pole tekstowe 43"/>
                <p:cNvSpPr txBox="1"/>
                <p:nvPr/>
              </p:nvSpPr>
              <p:spPr>
                <a:xfrm>
                  <a:off x="520609" y="999541"/>
                  <a:ext cx="1026795" cy="14376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Powiat Mikołowski</a:t>
                  </a:r>
                  <a:endParaRPr lang="pl-PL" sz="1100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pl-PL" sz="1400" kern="0" dirty="0"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3,9</a:t>
                  </a: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%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0" name="Obraz 19" descr="Herb powiatu mikołowskiego – Wikipedia, wolna encyklopedia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3315" y="371770"/>
                  <a:ext cx="482936" cy="59091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4" name="Grupa 13"/>
              <p:cNvGrpSpPr/>
              <p:nvPr/>
            </p:nvGrpSpPr>
            <p:grpSpPr>
              <a:xfrm>
                <a:off x="214879" y="1579418"/>
                <a:ext cx="1180843" cy="3509359"/>
                <a:chOff x="48625" y="11876"/>
                <a:chExt cx="1180843" cy="3509359"/>
              </a:xfrm>
            </p:grpSpPr>
            <p:sp>
              <p:nvSpPr>
                <p:cNvPr id="15" name="Trapez 14"/>
                <p:cNvSpPr/>
                <p:nvPr/>
              </p:nvSpPr>
              <p:spPr>
                <a:xfrm rot="5400000">
                  <a:off x="-866159" y="926660"/>
                  <a:ext cx="3010412" cy="1180843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65000"/>
                      </a:sysClr>
                    </a:gs>
                    <a:gs pos="63000">
                      <a:srgbClr val="5B9BD5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" name="Pole tekstowe 52"/>
                <p:cNvSpPr txBox="1"/>
                <p:nvPr/>
              </p:nvSpPr>
              <p:spPr>
                <a:xfrm>
                  <a:off x="66356" y="1244760"/>
                  <a:ext cx="1163108" cy="2276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Unia Europejska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pl-PL" sz="1400" kern="0" dirty="0"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6,5</a:t>
                  </a: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%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pl-PL" sz="1100" kern="0" dirty="0"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pl-PL" sz="1100" kern="0" dirty="0"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7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ysClr val="windowText" lastClr="000000">
                            <a:alpha val="40000"/>
                          </a:sys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pl-P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17" name="Obraz 16" descr="Flaga europejska – Wikipedia, wolna encyklopedia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5631" y="391886"/>
                  <a:ext cx="749935" cy="49974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pic>
        <p:nvPicPr>
          <p:cNvPr id="27" name="Obraz 26">
            <a:extLst>
              <a:ext uri="{FF2B5EF4-FFF2-40B4-BE49-F238E27FC236}">
                <a16:creationId xmlns:a16="http://schemas.microsoft.com/office/drawing/2014/main" id="{40A0E6E1-EEF2-4B53-B35E-CE6FD4AEC5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21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895476779"/>
              </p:ext>
            </p:extLst>
          </p:nvPr>
        </p:nvGraphicFramePr>
        <p:xfrm>
          <a:off x="769121" y="719666"/>
          <a:ext cx="939087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2">
            <a:extLst>
              <a:ext uri="{FF2B5EF4-FFF2-40B4-BE49-F238E27FC236}">
                <a16:creationId xmlns:a16="http://schemas.microsoft.com/office/drawing/2014/main" id="{5F83F737-2D2D-45AF-A305-C3052DE1B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129BFEA3-71A8-4F6B-9B9B-7FD6EEAF9134}"/>
              </a:ext>
            </a:extLst>
          </p:cNvPr>
          <p:cNvSpPr txBox="1">
            <a:spLocks/>
          </p:cNvSpPr>
          <p:nvPr/>
        </p:nvSpPr>
        <p:spPr>
          <a:xfrm>
            <a:off x="1235052" y="6131505"/>
            <a:ext cx="8596668" cy="631177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1860" dirty="0">
                <a:solidFill>
                  <a:schemeClr val="tx1"/>
                </a:solidFill>
              </a:rPr>
              <a:t>Stopa bezrobocia w kraju na koniec listopada 2021r. ma wartość 5,4% i jest najniższa od stycznia 2020r. Identyczna wartość została osiągnięta w marcu 2020r. </a:t>
            </a:r>
          </a:p>
        </p:txBody>
      </p:sp>
    </p:spTree>
    <p:extLst>
      <p:ext uri="{BB962C8B-B14F-4D97-AF65-F5344CB8AC3E}">
        <p14:creationId xmlns:p14="http://schemas.microsoft.com/office/powerpoint/2010/main" val="364824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522890071"/>
              </p:ext>
            </p:extLst>
          </p:nvPr>
        </p:nvGraphicFramePr>
        <p:xfrm>
          <a:off x="916514" y="641008"/>
          <a:ext cx="91943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Obraz 2">
            <a:extLst>
              <a:ext uri="{FF2B5EF4-FFF2-40B4-BE49-F238E27FC236}">
                <a16:creationId xmlns:a16="http://schemas.microsoft.com/office/drawing/2014/main" id="{ADCAE906-9217-4A70-8F47-8EA6FA69D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2FDE780F-D2D0-4BAF-B745-AF5095E066F6}"/>
              </a:ext>
            </a:extLst>
          </p:cNvPr>
          <p:cNvSpPr txBox="1">
            <a:spLocks/>
          </p:cNvSpPr>
          <p:nvPr/>
        </p:nvSpPr>
        <p:spPr>
          <a:xfrm>
            <a:off x="1215342" y="6059675"/>
            <a:ext cx="8596668" cy="631177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1860" dirty="0">
                <a:solidFill>
                  <a:schemeClr val="tx1"/>
                </a:solidFill>
              </a:rPr>
              <a:t>W kwietniu 2021 roku można zaobserwować początek systematycznego spadku wartości stopy bezrobocia do poziomu  4,3% w listopadzie</a:t>
            </a:r>
          </a:p>
        </p:txBody>
      </p:sp>
    </p:spTree>
    <p:extLst>
      <p:ext uri="{BB962C8B-B14F-4D97-AF65-F5344CB8AC3E}">
        <p14:creationId xmlns:p14="http://schemas.microsoft.com/office/powerpoint/2010/main" val="3084209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489200207"/>
              </p:ext>
            </p:extLst>
          </p:nvPr>
        </p:nvGraphicFramePr>
        <p:xfrm>
          <a:off x="974221" y="719666"/>
          <a:ext cx="9185779" cy="555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2">
            <a:extLst>
              <a:ext uri="{FF2B5EF4-FFF2-40B4-BE49-F238E27FC236}">
                <a16:creationId xmlns:a16="http://schemas.microsoft.com/office/drawing/2014/main" id="{4381E008-C30D-4931-A001-116DF6E55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B48E73BD-1459-47B7-96F2-D574FF11DCB8}"/>
              </a:ext>
            </a:extLst>
          </p:cNvPr>
          <p:cNvSpPr txBox="1">
            <a:spLocks/>
          </p:cNvSpPr>
          <p:nvPr/>
        </p:nvSpPr>
        <p:spPr>
          <a:xfrm>
            <a:off x="1166226" y="6138333"/>
            <a:ext cx="8596668" cy="631177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1860" dirty="0">
                <a:solidFill>
                  <a:schemeClr val="tx1"/>
                </a:solidFill>
              </a:rPr>
              <a:t>W roku 2020 stopa bezrobocia w Powiecie Mikołowskim systematycznie rosła, natomiast obecnie utrzymuje tendencję spadkową po chwilowym nieznacznym wzroście w lipcu 2021r. </a:t>
            </a:r>
          </a:p>
        </p:txBody>
      </p:sp>
    </p:spTree>
    <p:extLst>
      <p:ext uri="{BB962C8B-B14F-4D97-AF65-F5344CB8AC3E}">
        <p14:creationId xmlns:p14="http://schemas.microsoft.com/office/powerpoint/2010/main" val="3475472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Wykres 13"/>
          <p:cNvGraphicFramePr/>
          <p:nvPr>
            <p:extLst>
              <p:ext uri="{D42A27DB-BD31-4B8C-83A1-F6EECF244321}">
                <p14:modId xmlns:p14="http://schemas.microsoft.com/office/powerpoint/2010/main" val="2625484108"/>
              </p:ext>
            </p:extLst>
          </p:nvPr>
        </p:nvGraphicFramePr>
        <p:xfrm>
          <a:off x="147484" y="582015"/>
          <a:ext cx="9901083" cy="602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4FC50BD9-7F4F-4E86-95B9-08DCA2E47F96}"/>
              </a:ext>
            </a:extLst>
          </p:cNvPr>
          <p:cNvSpPr/>
          <p:nvPr/>
        </p:nvSpPr>
        <p:spPr>
          <a:xfrm>
            <a:off x="2817839" y="3429000"/>
            <a:ext cx="1640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6504274-1135-41DB-B70C-93D55C24B8C6}"/>
              </a:ext>
            </a:extLst>
          </p:cNvPr>
          <p:cNvSpPr/>
          <p:nvPr/>
        </p:nvSpPr>
        <p:spPr>
          <a:xfrm>
            <a:off x="6473645" y="3422077"/>
            <a:ext cx="1640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960B419-172D-4EC6-9A08-A9C963505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769C1083-3507-422B-BDA6-5277F963032A}"/>
              </a:ext>
            </a:extLst>
          </p:cNvPr>
          <p:cNvSpPr txBox="1">
            <a:spLocks/>
          </p:cNvSpPr>
          <p:nvPr/>
        </p:nvSpPr>
        <p:spPr>
          <a:xfrm>
            <a:off x="902931" y="5934669"/>
            <a:ext cx="8596668" cy="923331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60" dirty="0"/>
              <a:t>Na przełomie lat 2020 – 2021 można zaobserwować spadek liczby osób bezrobotnych pozostających w ewidencji PUP. Obecnie są to 1463 osoby – wartość ta jest zbliżona do liczby bezrobotnych w miesiącu kwietniu 2020r.</a:t>
            </a:r>
            <a:endParaRPr lang="pl-PL" sz="186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9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1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08298619"/>
              </p:ext>
            </p:extLst>
          </p:nvPr>
        </p:nvGraphicFramePr>
        <p:xfrm>
          <a:off x="227257" y="1057279"/>
          <a:ext cx="9458632" cy="4979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4048539" y="422475"/>
            <a:ext cx="287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pl-PL" dirty="0"/>
              <a:t>OSOBY ZAREJESTROWANE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6D2EFF4-B2D1-4ECF-8DBC-FACBD1C68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BC20D4A6-DD09-483F-A48F-E9CF8E90ECD9}"/>
              </a:ext>
            </a:extLst>
          </p:cNvPr>
          <p:cNvSpPr/>
          <p:nvPr/>
        </p:nvSpPr>
        <p:spPr>
          <a:xfrm>
            <a:off x="7028726" y="2516747"/>
            <a:ext cx="32079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Zwolnienia grupowe w </a:t>
            </a:r>
            <a:r>
              <a:rPr lang="pl-PL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Yazaki</a:t>
            </a:r>
            <a:endParaRPr lang="pl-P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769C1083-3507-422B-BDA6-5277F963032A}"/>
              </a:ext>
            </a:extLst>
          </p:cNvPr>
          <p:cNvSpPr txBox="1">
            <a:spLocks/>
          </p:cNvSpPr>
          <p:nvPr/>
        </p:nvSpPr>
        <p:spPr>
          <a:xfrm>
            <a:off x="961925" y="5973859"/>
            <a:ext cx="8596668" cy="923331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60" dirty="0"/>
              <a:t>Największy napływ osób bezrobotnych odnotowano w miesiącu wrześniu 2020 roku, natomiast najmniej osób zarejestrowało się w czerwcu 2021 roku</a:t>
            </a:r>
            <a:endParaRPr lang="pl-PL" sz="186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82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ymbol zastępczy zawartości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6469543"/>
              </p:ext>
            </p:extLst>
          </p:nvPr>
        </p:nvGraphicFramePr>
        <p:xfrm>
          <a:off x="463304" y="3459145"/>
          <a:ext cx="4184650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Symbol zastępczy zawartości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56659098"/>
              </p:ext>
            </p:extLst>
          </p:nvPr>
        </p:nvGraphicFramePr>
        <p:xfrm>
          <a:off x="463304" y="93680"/>
          <a:ext cx="4186237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Symbol zastępczy zawartości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839958"/>
              </p:ext>
            </p:extLst>
          </p:nvPr>
        </p:nvGraphicFramePr>
        <p:xfrm>
          <a:off x="4906294" y="988022"/>
          <a:ext cx="7039900" cy="586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rostokąt 1"/>
          <p:cNvSpPr/>
          <p:nvPr/>
        </p:nvSpPr>
        <p:spPr>
          <a:xfrm>
            <a:off x="6104978" y="309094"/>
            <a:ext cx="301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 OSOBY WYREJESTROWANE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3E9629D-2C7A-4691-94DA-07998FA7CA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F8E6315A-873D-4AEB-B9B9-7E33DC6BDEFD}"/>
              </a:ext>
            </a:extLst>
          </p:cNvPr>
          <p:cNvSpPr/>
          <p:nvPr/>
        </p:nvSpPr>
        <p:spPr>
          <a:xfrm>
            <a:off x="5565058" y="722713"/>
            <a:ext cx="31954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b="0" cap="none" spc="0" dirty="0">
                <a:ln w="0"/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 r. </a:t>
            </a:r>
            <a:r>
              <a:rPr lang="pl-PL" sz="2400" dirty="0">
                <a:ln w="0"/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4053 osoby</a:t>
            </a:r>
          </a:p>
          <a:p>
            <a:pPr algn="ctr"/>
            <a:r>
              <a:rPr lang="pl-PL" sz="24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 r. – 4440 osób</a:t>
            </a:r>
          </a:p>
        </p:txBody>
      </p:sp>
    </p:spTree>
    <p:extLst>
      <p:ext uri="{BB962C8B-B14F-4D97-AF65-F5344CB8AC3E}">
        <p14:creationId xmlns:p14="http://schemas.microsoft.com/office/powerpoint/2010/main" val="323708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DYSPONOWANIE </a:t>
            </a:r>
            <a:br>
              <a:rPr lang="pl-PL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ŚRODKAMI FUNDUSZU PRACY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 okresie 01.01.2021 – 31.12.2021</a:t>
            </a:r>
          </a:p>
          <a:p>
            <a:r>
              <a:rPr lang="pl-PL" dirty="0"/>
              <a:t>przez Powiatowy Urząd Pracy w Mikołowie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DE81C99E-7F3E-45B2-A6E5-9EA642CC8558}"/>
              </a:ext>
            </a:extLst>
          </p:cNvPr>
          <p:cNvGrpSpPr/>
          <p:nvPr/>
        </p:nvGrpSpPr>
        <p:grpSpPr>
          <a:xfrm>
            <a:off x="1204544" y="4941272"/>
            <a:ext cx="10126878" cy="992827"/>
            <a:chOff x="1411021" y="4577479"/>
            <a:chExt cx="10126878" cy="992827"/>
          </a:xfrm>
        </p:grpSpPr>
        <p:pic>
          <p:nvPicPr>
            <p:cNvPr id="4" name="Obraz 3" descr="logo powiatu mikołowskiego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1021" y="4577479"/>
              <a:ext cx="1943100" cy="828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img-logo" descr="Strona główna - Powiatowy Urząd Pracy w Mikołowie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5415" y="4842553"/>
              <a:ext cx="1619250" cy="571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81487" y="4674116"/>
              <a:ext cx="725487" cy="896190"/>
            </a:xfrm>
            <a:prstGeom prst="rect">
              <a:avLst/>
            </a:prstGeom>
          </p:spPr>
        </p:pic>
        <p:pic>
          <p:nvPicPr>
            <p:cNvPr id="7" name="Obraz 6" descr="Tarcza Antykryzysowa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1108" y="4577479"/>
              <a:ext cx="1533525" cy="933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Obraz 7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9" y="4743249"/>
              <a:ext cx="1513840" cy="81089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67898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B9425B96-38EA-431C-AB9A-21D64FEA2F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5617382"/>
              </p:ext>
            </p:extLst>
          </p:nvPr>
        </p:nvGraphicFramePr>
        <p:xfrm>
          <a:off x="109270" y="360243"/>
          <a:ext cx="5682634" cy="4359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Obraz 9">
            <a:extLst>
              <a:ext uri="{FF2B5EF4-FFF2-40B4-BE49-F238E27FC236}">
                <a16:creationId xmlns:a16="http://schemas.microsoft.com/office/drawing/2014/main" id="{1CFEECA3-96EA-40C4-A653-4DAC61766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E5C5BDE7-DF98-4BC7-B82A-8B12058E6A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102413"/>
              </p:ext>
            </p:extLst>
          </p:nvPr>
        </p:nvGraphicFramePr>
        <p:xfrm>
          <a:off x="5939487" y="1060107"/>
          <a:ext cx="5966263" cy="407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769C1083-3507-422B-BDA6-5277F963032A}"/>
              </a:ext>
            </a:extLst>
          </p:cNvPr>
          <p:cNvSpPr txBox="1">
            <a:spLocks/>
          </p:cNvSpPr>
          <p:nvPr/>
        </p:nvSpPr>
        <p:spPr>
          <a:xfrm>
            <a:off x="381820" y="5049863"/>
            <a:ext cx="9923500" cy="923331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60" dirty="0"/>
              <a:t>W porównaniu do 2020 roku Doradcy Klienta PUP </a:t>
            </a:r>
            <a:r>
              <a:rPr lang="pl-PL" sz="1860" dirty="0">
                <a:solidFill>
                  <a:schemeClr val="tx1"/>
                </a:solidFill>
              </a:rPr>
              <a:t>dostosowując się do stanu epidemii zwiększyli ponad dwukrotnie ilość zdalnych kontaktów z osobami bezrobotnymi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C4E526A1-8945-4892-BDC1-C11B2799D7AB}"/>
              </a:ext>
            </a:extLst>
          </p:cNvPr>
          <p:cNvSpPr txBox="1">
            <a:spLocks/>
          </p:cNvSpPr>
          <p:nvPr/>
        </p:nvSpPr>
        <p:spPr>
          <a:xfrm>
            <a:off x="381820" y="5841907"/>
            <a:ext cx="9923500" cy="923331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60" dirty="0"/>
              <a:t>Mimo trudnej sytuacji, Doradcy Zawodowi kontynuowali przeprowadzanie porad zawodowych wykorzystując w swojej pracy metody komunikacji na odległość  </a:t>
            </a:r>
            <a:endParaRPr lang="pl-PL" sz="186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49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67049637"/>
              </p:ext>
            </p:extLst>
          </p:nvPr>
        </p:nvGraphicFramePr>
        <p:xfrm>
          <a:off x="1265083" y="132897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2">
            <a:extLst>
              <a:ext uri="{FF2B5EF4-FFF2-40B4-BE49-F238E27FC236}">
                <a16:creationId xmlns:a16="http://schemas.microsoft.com/office/drawing/2014/main" id="{16C4DA11-1126-405A-80AF-1CEFA9378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A4A63BA0-D9C6-4EDB-BA08-6D7BD0FF0FD7}"/>
              </a:ext>
            </a:extLst>
          </p:cNvPr>
          <p:cNvSpPr txBox="1">
            <a:spLocks/>
          </p:cNvSpPr>
          <p:nvPr/>
        </p:nvSpPr>
        <p:spPr>
          <a:xfrm>
            <a:off x="450646" y="5496232"/>
            <a:ext cx="9923500" cy="1228871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60" dirty="0"/>
              <a:t>PUP Mikołów realizuje obsługę firm pod kątem zatrudniania cudzoziemców. Najczęściej odbywa się ona na podstawie Oświadczenia o powierzeniu wykonywania pracy cudzoziemcowi. Pozostałe formy to Informacja Starosty na temat możliwości zaspokojenia potrzeb kadrowych i Wniosek o wydanie zezwolenia na pracę sezonową</a:t>
            </a:r>
            <a:endParaRPr lang="pl-PL" sz="186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07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473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1860" dirty="0">
                <a:solidFill>
                  <a:schemeClr val="tx1"/>
                </a:solidFill>
              </a:rPr>
            </a:br>
            <a:r>
              <a:rPr lang="pl-PL" sz="1860" dirty="0">
                <a:solidFill>
                  <a:schemeClr val="tx1"/>
                </a:solidFill>
              </a:rPr>
              <a:t>OFERTY PRACY W LATACH 2020 i 2021 </a:t>
            </a:r>
            <a:br>
              <a:rPr lang="pl-PL" sz="1860" dirty="0">
                <a:solidFill>
                  <a:schemeClr val="tx1"/>
                </a:solidFill>
              </a:rPr>
            </a:br>
            <a:endParaRPr lang="pl-PL" sz="1860" dirty="0">
              <a:solidFill>
                <a:schemeClr val="tx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56827" y="1641028"/>
            <a:ext cx="4185623" cy="57626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2020</a:t>
            </a:r>
            <a:r>
              <a:rPr lang="pl-PL" dirty="0"/>
              <a:t>	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6827" y="2217290"/>
            <a:ext cx="4185623" cy="3304117"/>
          </a:xfrm>
        </p:spPr>
        <p:txBody>
          <a:bodyPr/>
          <a:lstStyle/>
          <a:p>
            <a:endParaRPr lang="pl-PL" dirty="0"/>
          </a:p>
          <a:p>
            <a:pPr marL="0" indent="0">
              <a:buNone/>
            </a:pPr>
            <a:endParaRPr lang="pl-PL" u="sng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531019" y="1641028"/>
            <a:ext cx="4185618" cy="576262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2021</a:t>
            </a:r>
          </a:p>
        </p:txBody>
      </p:sp>
      <p:sp>
        <p:nvSpPr>
          <p:cNvPr id="7" name="Prążkowana strzałka w prawo 6"/>
          <p:cNvSpPr/>
          <p:nvPr/>
        </p:nvSpPr>
        <p:spPr>
          <a:xfrm>
            <a:off x="5898027" y="2242045"/>
            <a:ext cx="3913239" cy="1362807"/>
          </a:xfrm>
          <a:prstGeom prst="stripedRightArrow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673 oferty pracy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769714" y="2217290"/>
            <a:ext cx="4072736" cy="13875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          954 oferty pracy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2063884" y="4062810"/>
            <a:ext cx="6556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Dominujące branże:</a:t>
            </a:r>
          </a:p>
          <a:p>
            <a:pPr algn="ctr"/>
            <a:endParaRPr lang="pl-PL" dirty="0"/>
          </a:p>
          <a:p>
            <a:pPr marL="285750" indent="-285750">
              <a:buFontTx/>
              <a:buChar char="-"/>
            </a:pPr>
            <a:r>
              <a:rPr lang="pl-PL" dirty="0"/>
              <a:t>produkcyjna (w tym operatorzy maszyn),</a:t>
            </a:r>
          </a:p>
          <a:p>
            <a:pPr marL="285750" indent="-285750">
              <a:buFontTx/>
              <a:buChar char="-"/>
            </a:pPr>
            <a:r>
              <a:rPr lang="pl-PL" dirty="0"/>
              <a:t>związana z obróbką i montażem elementów metalowych,</a:t>
            </a:r>
          </a:p>
          <a:p>
            <a:pPr marL="285750" indent="-285750">
              <a:buFontTx/>
              <a:buChar char="-"/>
            </a:pPr>
            <a:r>
              <a:rPr lang="pl-PL" dirty="0"/>
              <a:t>prace proste niewymagające kwalifikacji,</a:t>
            </a:r>
          </a:p>
          <a:p>
            <a:pPr marL="285750" indent="-285750">
              <a:buFontTx/>
              <a:buChar char="-"/>
            </a:pPr>
            <a:r>
              <a:rPr lang="pl-PL" dirty="0"/>
              <a:t>budowlana,</a:t>
            </a:r>
          </a:p>
          <a:p>
            <a:pPr marL="285750" indent="-285750">
              <a:buFontTx/>
              <a:buChar char="-"/>
            </a:pPr>
            <a:r>
              <a:rPr lang="pl-PL" dirty="0"/>
              <a:t>handlowa (usługi, przedstawiciele handlowi, sprzedawcy)</a:t>
            </a:r>
          </a:p>
          <a:p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9C932305-7735-4A3A-95D4-A14913D94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44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9E22488-9526-4C6C-A324-538BF4AB2E04}"/>
              </a:ext>
            </a:extLst>
          </p:cNvPr>
          <p:cNvSpPr txBox="1"/>
          <p:nvPr/>
        </p:nvSpPr>
        <p:spPr>
          <a:xfrm>
            <a:off x="109270" y="951391"/>
            <a:ext cx="4119562" cy="5078313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betoniarze i zbrojarze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brukarze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cieśle i stolarze budowlani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cukiernicy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dekarze i blacharze budowlani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kelnerzy i barmani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kierowcy samochodów ciężarowych i ciągników siodłowych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kucharze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magazynierzy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monterzy elektronicy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monterzy instalacji budowlanych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monterzy maszyn i urządzeń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murarze i tynkarze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operatorzy i mechanicy sprzętu do robót ziemnych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operatorzy obrabiarek skrawających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opiekunowie osoby starszej lub niepełnosprawnej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piekarze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pomoce kuchenne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pracownicy ds. budownictwa drogowego i kolejowego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pracownicy fizyczni w produkcji i pracach prostych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pracownicy robót wykończeniowych w budownictwie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pracownicy socjalni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przetwórcy mięsa i ryb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robotnicy budowlani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robotnicy obróbki drewna i stolarze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ślusarze</a:t>
            </a:r>
          </a:p>
          <a:p>
            <a:pPr algn="l"/>
            <a:r>
              <a:rPr lang="pl-PL" sz="1200" b="0" i="0" u="none" strike="noStrike" baseline="0" dirty="0">
                <a:solidFill>
                  <a:srgbClr val="0F3A81"/>
                </a:solidFill>
                <a:latin typeface="DejaVuSans"/>
              </a:rPr>
              <a:t>wychowawcy w placówkach oświatowych i opiekuńczych</a:t>
            </a:r>
            <a:endParaRPr lang="pl-PL" sz="3600" dirty="0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92C82E0E-3090-42EE-9876-A286239CF85E}"/>
              </a:ext>
            </a:extLst>
          </p:cNvPr>
          <p:cNvSpPr txBox="1"/>
          <p:nvPr/>
        </p:nvSpPr>
        <p:spPr>
          <a:xfrm>
            <a:off x="4362795" y="1102578"/>
            <a:ext cx="7563119" cy="575542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square" numCol="3">
            <a:spAutoFit/>
          </a:bodyPr>
          <a:lstStyle/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administratorzy stron internetowych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agenci ubezpieczeniowi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analitycy, testerzy i operatorzy systemów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teleinformatycznych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animatorzy kultury i organizatorzy imprez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architekci i urbaniści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architekci krajobrazu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archiwiści i muzealnicy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asystenci w edukacji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bibliotekoznawcy, bibliotekarze i specjaliści informacji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naukowej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biolodzy, biotechnolodzy i diagności laboratoryjni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blacharze i lakiernicy samochodowi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dentyści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diagności samochodowi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dziennikarze i redaktorzy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ekonomiści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elektrycy, elektromechanicy i elektromonterzy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farmaceuci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filolodzy i tłumacze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filozofowie, historycy, politolodzy i kulturoznawcy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fizjoterapeuci i masażyści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floryści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fotografowie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fryzjerzy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geodeci i kartografowie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gospodarze obiektów, portierzy, woźni i dozorcy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górnicy i operatorzy maszyn i urządzeń wydobywczych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graficy komputerowi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inspektorzy nadzoru budowlanego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instruktorzy nauki jazdy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instruktorzy rekreacji i sportu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inżynierowie budownictwa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inżynierowie chemicy i chemicy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inżynierowie elektrycy i energetycy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inżynierowie inżynierii środowiska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inżynierowie mechanicy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kamieniarze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kierowcy autobusów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kierowcy samochodów osobowych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kierownicy budowy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kierownicy ds. logistyki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kierownicy ds. produkcji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kierownicy ds. usług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kierownicy ds. zarządzania i obsługi biznesu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kierownicy sprzedaży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kierownicy w instytucjach społecznych i kultury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kosmetyczki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krawcy i pracownicy produkcji odzieży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lakiernicy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lekarze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listonosze i kurierzy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logopedzi i </a:t>
            </a:r>
            <a:r>
              <a:rPr lang="pl-PL" sz="800" b="0" i="0" u="none" strike="noStrike" baseline="0" dirty="0" err="1">
                <a:solidFill>
                  <a:srgbClr val="0F3A81"/>
                </a:solidFill>
                <a:latin typeface="DejaVuSans"/>
              </a:rPr>
              <a:t>audiofonolodzy</a:t>
            </a:r>
            <a:endParaRPr lang="pl-PL" sz="800" b="0" i="0" u="none" strike="noStrike" baseline="0" dirty="0">
              <a:solidFill>
                <a:srgbClr val="0F3A81"/>
              </a:solidFill>
              <a:latin typeface="DejaVuSans"/>
            </a:endParaRP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mechanicy maszyn i urządzeń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mechanicy pojazdów samochodowych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monterzy konstrukcji metalowych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monterzy okien i szklarze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nauczyciele języków obcych i lektorzy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nauczyciele nauczania początkowego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nauczyciele praktycznej nauki zawodu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nauczyciele przedmiotów ogólnokształcących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nauczyciele przedmiotów zawodowych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nauczyciele przedszkoli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nauczyciele szkół specjalnych i oddziałów integracyjnych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ogrodnicy i sadownicy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operatorzy aparatury medycznej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operatorzy maszyn do produkcji i przetwórstwa papieru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operatorzy maszyn do produkcji wyrobów cementowych 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kamiennych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operatorzy maszyn do produkcji wyrobów z gumy i tworzyw sztucznych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operatorzy maszyn rolniczych i ogrodniczych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operatorzy urządzeń dźwigowo-transportowych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opiekunki dziecięce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optycy i pracownicy wytwarzający protezy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pedagodzy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pielęgniarki i położne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plastycy, dekoratorzy wnętrz i konserwatorzy zabytków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pomoce w gospodarstwie domowym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pozostali specjaliści edukacji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administracyjni i biurowi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biur podróży i obsługi turystycznej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ds. jakości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ds. ochrony środowiska i bhp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ds. rachunkowości i księgowości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ds. techniki dentystycznej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myjni, pralni i prasowalni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ochrony fizycznej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poczty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poligraficzni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przetwórstwa metali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przetwórstwa spożywczego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służb mundurowych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sprzedaży internetowej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telefonicznej i elektronicznej obsługi klienta,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ankieterzy, </a:t>
            </a:r>
            <a:r>
              <a:rPr lang="pl-PL" sz="800" b="0" i="0" u="none" strike="noStrike" baseline="0" dirty="0" err="1">
                <a:solidFill>
                  <a:srgbClr val="0F3A81"/>
                </a:solidFill>
                <a:latin typeface="DejaVuSans"/>
              </a:rPr>
              <a:t>teleankieterzy</a:t>
            </a:r>
            <a:endParaRPr lang="pl-PL" sz="800" b="0" i="0" u="none" strike="noStrike" baseline="0" dirty="0">
              <a:solidFill>
                <a:srgbClr val="0F3A81"/>
              </a:solidFill>
              <a:latin typeface="DejaVuSans"/>
            </a:endParaRP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usług pogrzebowych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pracownicy zajmujący się zwierzętami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prawnicy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projektanci i administratorzy baz danych, programiści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projektanci wzornictwa przemysłowego i operatorzy CAD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przedstawiciele handlowi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psycholodzy i psychoterapeuci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ratownicy medyczni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recepcjoniści i rejestratorzy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robotnicy leśni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rolnicy i hodowcy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rzemieślnicy obróbki szkła i metali szlachetnych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samodzielni księgowi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sekretarki i asystenci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socjolodzy i specjaliści ds. badań społeczno-ekonomicznych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spawacze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administracji publicznej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ds. finansowych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ds. organizacji produkcji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ds. PR, reklamy, marketingu i sprzedaży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ds. projektowania, wdrażania i doskonalenia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produktów i usług cyfrowych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ds. rynku nieruchomości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ds. zarządzania zasobami ludzkimi i rekrutacji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elektroniki, automatyki i robotyki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technologii żywności i żywienia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specjaliści telekomunikacji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spedytorzy i logistycy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sprzątaczki i pokojowe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sprzedawcy i kasjerzy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szefowie kuchni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technicy budownictwa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technicy informatycy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technicy mechanicy</a:t>
            </a: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weterynarze</a:t>
            </a:r>
          </a:p>
          <a:p>
            <a:pPr algn="l"/>
            <a:r>
              <a:rPr lang="pl-PL" sz="800" b="0" i="0" u="none" strike="noStrike" baseline="0" dirty="0" err="1">
                <a:solidFill>
                  <a:srgbClr val="0F3A81"/>
                </a:solidFill>
                <a:latin typeface="DejaVuSans"/>
              </a:rPr>
              <a:t>windykatorzy</a:t>
            </a:r>
            <a:endParaRPr lang="pl-PL" sz="800" b="0" i="0" u="none" strike="noStrike" baseline="0" dirty="0">
              <a:solidFill>
                <a:srgbClr val="0F3A81"/>
              </a:solidFill>
              <a:latin typeface="DejaVuSans"/>
            </a:endParaRPr>
          </a:p>
          <a:p>
            <a:pPr algn="l"/>
            <a:r>
              <a:rPr lang="pl-PL" sz="800" b="0" i="0" u="none" strike="noStrike" baseline="0" dirty="0">
                <a:solidFill>
                  <a:srgbClr val="0F3A81"/>
                </a:solidFill>
                <a:latin typeface="DejaVuSans"/>
              </a:rPr>
              <a:t>zaopatrzeniowcy i dostawcy</a:t>
            </a:r>
            <a:endParaRPr lang="pl-PL" sz="800" dirty="0"/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2550617F-6C58-4B5A-A278-C2C6F4DAAE38}"/>
              </a:ext>
            </a:extLst>
          </p:cNvPr>
          <p:cNvSpPr txBox="1"/>
          <p:nvPr/>
        </p:nvSpPr>
        <p:spPr>
          <a:xfrm>
            <a:off x="6903292" y="850248"/>
            <a:ext cx="21197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i="0" u="none" strike="noStrike" baseline="0" dirty="0">
                <a:solidFill>
                  <a:srgbClr val="0F3A81"/>
                </a:solidFill>
                <a:latin typeface="DejaVuSans-Bold"/>
              </a:rPr>
              <a:t>Równowaga popytu i podaży</a:t>
            </a:r>
            <a:endParaRPr lang="pl-PL" sz="1200" dirty="0"/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C27E595A-8A1B-48A7-9450-56EE6B199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70" y="130439"/>
            <a:ext cx="3614737" cy="37625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5644C31-C691-43AA-83F0-2BD6CA2FB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28" name="pole tekstowe 27">
            <a:extLst>
              <a:ext uri="{FF2B5EF4-FFF2-40B4-BE49-F238E27FC236}">
                <a16:creationId xmlns:a16="http://schemas.microsoft.com/office/drawing/2014/main" id="{EB8ED93B-22D1-4F8D-8815-D4FD96758889}"/>
              </a:ext>
            </a:extLst>
          </p:cNvPr>
          <p:cNvSpPr txBox="1"/>
          <p:nvPr/>
        </p:nvSpPr>
        <p:spPr>
          <a:xfrm>
            <a:off x="1116181" y="711749"/>
            <a:ext cx="21197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1200" b="1" i="0" u="none" strike="noStrike" baseline="0" dirty="0">
                <a:solidFill>
                  <a:srgbClr val="0F3A81"/>
                </a:solidFill>
                <a:latin typeface="DejaVuSans-Bold"/>
              </a:rPr>
              <a:t>Deficyt poszukujących pracy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897C7DA-6FFA-4842-8E8A-5507E6C6705A}"/>
              </a:ext>
            </a:extLst>
          </p:cNvPr>
          <p:cNvSpPr txBox="1"/>
          <p:nvPr/>
        </p:nvSpPr>
        <p:spPr>
          <a:xfrm>
            <a:off x="4034280" y="40972"/>
            <a:ext cx="6226238" cy="83099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pl-PL" sz="1600" b="0" i="0" u="none" strike="noStrike" baseline="0" dirty="0">
                <a:latin typeface="DejaVuSans"/>
              </a:rPr>
              <a:t>PUP Mikołów wraz z WUP Katowice przeprowadził prognozę na rok 2022 sytuacji w zawodach w kontek</a:t>
            </a:r>
            <a:r>
              <a:rPr lang="pl-PL" sz="1600" dirty="0">
                <a:latin typeface="DejaVuSans"/>
              </a:rPr>
              <a:t>ście zapotrzebowania na pracowników konkretnych specjalizacji</a:t>
            </a:r>
            <a:endParaRPr lang="pl-PL" sz="1600" b="0" i="0" u="none" strike="noStrike" baseline="0" dirty="0">
              <a:latin typeface="DejaVuSans"/>
            </a:endParaRPr>
          </a:p>
        </p:txBody>
      </p:sp>
    </p:spTree>
    <p:extLst>
      <p:ext uri="{BB962C8B-B14F-4D97-AF65-F5344CB8AC3E}">
        <p14:creationId xmlns:p14="http://schemas.microsoft.com/office/powerpoint/2010/main" val="2351418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ACE72E06-C0DC-4E45-9346-67D187E4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410" y="1120878"/>
            <a:ext cx="8596668" cy="89473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1860" dirty="0">
                <a:solidFill>
                  <a:schemeClr val="tx1"/>
                </a:solidFill>
              </a:rPr>
              <a:t>Spotkania informacyjno-szkoleniowe dotyczące przygotowania dokumentacji niezbędnej do uzyskania dotacji na otwarcie działalności gospodarczej</a:t>
            </a:r>
            <a:br>
              <a:rPr lang="pl-PL" sz="1860" dirty="0">
                <a:solidFill>
                  <a:schemeClr val="tx1"/>
                </a:solidFill>
              </a:rPr>
            </a:br>
            <a:r>
              <a:rPr lang="pl-PL" sz="1860" dirty="0">
                <a:solidFill>
                  <a:schemeClr val="tx1"/>
                </a:solidFill>
              </a:rPr>
              <a:t>w latach 2020 i 2021 </a:t>
            </a:r>
            <a:br>
              <a:rPr lang="pl-PL" sz="1860" dirty="0">
                <a:solidFill>
                  <a:schemeClr val="tx1"/>
                </a:solidFill>
              </a:rPr>
            </a:br>
            <a:endParaRPr lang="pl-PL" sz="1860" dirty="0">
              <a:solidFill>
                <a:schemeClr val="tx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AD3AB9A-647D-4FE5-AF9E-108D6651D7E0}"/>
              </a:ext>
            </a:extLst>
          </p:cNvPr>
          <p:cNvSpPr txBox="1"/>
          <p:nvPr/>
        </p:nvSpPr>
        <p:spPr>
          <a:xfrm>
            <a:off x="452690" y="3176806"/>
            <a:ext cx="98515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>
                <a:solidFill>
                  <a:srgbClr val="0070C0"/>
                </a:solidFill>
              </a:rPr>
              <a:t>w 2020 r. odbyło się </a:t>
            </a:r>
            <a:r>
              <a:rPr lang="pl-PL" sz="2000" b="1">
                <a:solidFill>
                  <a:srgbClr val="0070C0"/>
                </a:solidFill>
              </a:rPr>
              <a:t>7 spotkań</a:t>
            </a:r>
            <a:r>
              <a:rPr lang="pl-PL" sz="2000" dirty="0">
                <a:solidFill>
                  <a:srgbClr val="0070C0"/>
                </a:solidFill>
              </a:rPr>
              <a:t>, w których wzięło udział </a:t>
            </a:r>
            <a:r>
              <a:rPr lang="pl-PL" sz="2000" b="1" dirty="0">
                <a:solidFill>
                  <a:srgbClr val="0070C0"/>
                </a:solidFill>
              </a:rPr>
              <a:t>44 uczestników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>
                <a:solidFill>
                  <a:srgbClr val="FF6600"/>
                </a:solidFill>
              </a:rPr>
              <a:t>w 2021 r. odbyło się </a:t>
            </a:r>
            <a:r>
              <a:rPr lang="pl-PL" sz="2000" b="1" dirty="0">
                <a:solidFill>
                  <a:srgbClr val="FF6600"/>
                </a:solidFill>
              </a:rPr>
              <a:t>11 spotkań</a:t>
            </a:r>
            <a:r>
              <a:rPr lang="pl-PL" sz="2000" dirty="0">
                <a:solidFill>
                  <a:srgbClr val="FF6600"/>
                </a:solidFill>
              </a:rPr>
              <a:t>, w których wzięło udział </a:t>
            </a:r>
            <a:r>
              <a:rPr lang="pl-PL" sz="2000" b="1" dirty="0">
                <a:solidFill>
                  <a:srgbClr val="FF6600"/>
                </a:solidFill>
              </a:rPr>
              <a:t>28 uczestników</a:t>
            </a:r>
          </a:p>
        </p:txBody>
      </p:sp>
    </p:spTree>
    <p:extLst>
      <p:ext uri="{BB962C8B-B14F-4D97-AF65-F5344CB8AC3E}">
        <p14:creationId xmlns:p14="http://schemas.microsoft.com/office/powerpoint/2010/main" val="1989939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30849" y="1793448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5400" b="1" dirty="0">
                <a:solidFill>
                  <a:srgbClr val="FF6600"/>
                </a:solidFill>
                <a:latin typeface="Calibri Light" panose="020F0302020204030204" pitchFamily="34" charset="0"/>
              </a:rPr>
              <a:t>Dziękujemy za uwagę</a:t>
            </a:r>
          </a:p>
          <a:p>
            <a:br>
              <a:rPr lang="pl-PL" dirty="0">
                <a:solidFill>
                  <a:srgbClr val="0070C0"/>
                </a:solidFill>
                <a:latin typeface="Calibri Light" panose="020F0302020204030204" pitchFamily="34" charset="0"/>
              </a:rPr>
            </a:br>
            <a:r>
              <a:rPr lang="pl-PL" dirty="0">
                <a:solidFill>
                  <a:srgbClr val="0070C0"/>
                </a:solidFill>
                <a:latin typeface="Calibri Light" panose="020F0302020204030204" pitchFamily="34" charset="0"/>
              </a:rPr>
              <a:t>		</a:t>
            </a:r>
            <a:r>
              <a:rPr lang="pl-PL" b="1" dirty="0">
                <a:solidFill>
                  <a:srgbClr val="0070C0"/>
                </a:solidFill>
                <a:latin typeface="Calibri Light" panose="020F0302020204030204" pitchFamily="34" charset="0"/>
              </a:rPr>
              <a:t>	mikolow.praca.gov.pl</a:t>
            </a:r>
          </a:p>
          <a:p>
            <a:endParaRPr lang="pl-PL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br>
              <a:rPr lang="pl-PL" b="1" dirty="0">
                <a:solidFill>
                  <a:srgbClr val="0070C0"/>
                </a:solidFill>
                <a:latin typeface="Calibri Light" panose="020F0302020204030204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 Light" panose="020F0302020204030204" pitchFamily="34" charset="0"/>
              </a:rPr>
              <a:t>			kami@praca.gov.pl</a:t>
            </a:r>
          </a:p>
          <a:p>
            <a:endParaRPr lang="pl-PL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endParaRPr lang="pl-PL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r>
              <a:rPr lang="pl-PL" b="1" dirty="0">
                <a:solidFill>
                  <a:srgbClr val="0070C0"/>
                </a:solidFill>
                <a:latin typeface="Calibri Light" panose="020F0302020204030204" pitchFamily="34" charset="0"/>
              </a:rPr>
              <a:t>			Powiatowy Urząd Pracy w Mikołowie</a:t>
            </a:r>
          </a:p>
          <a:p>
            <a:endParaRPr lang="pl-PL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endParaRPr lang="pl-PL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r>
              <a:rPr lang="pl-PL" b="1" dirty="0">
                <a:solidFill>
                  <a:srgbClr val="0070C0"/>
                </a:solidFill>
                <a:latin typeface="Calibri Light" panose="020F0302020204030204" pitchFamily="34" charset="0"/>
              </a:rPr>
              <a:t>			(32) 224 10 92</a:t>
            </a:r>
            <a:br>
              <a:rPr lang="pl-PL" b="1" i="1" dirty="0">
                <a:solidFill>
                  <a:srgbClr val="FF6600"/>
                </a:solidFill>
                <a:latin typeface="Calibri Light" panose="020F0302020204030204" pitchFamily="34" charset="0"/>
              </a:rPr>
            </a:br>
            <a:endParaRPr lang="pl-PL" dirty="0">
              <a:solidFill>
                <a:srgbClr val="FF6600"/>
              </a:solidFill>
            </a:endParaRPr>
          </a:p>
        </p:txBody>
      </p:sp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50E9091D-0BFF-45EF-94DA-FF76B8ABDDDF}"/>
              </a:ext>
            </a:extLst>
          </p:cNvPr>
          <p:cNvSpPr/>
          <p:nvPr/>
        </p:nvSpPr>
        <p:spPr>
          <a:xfrm>
            <a:off x="2899880" y="4416916"/>
            <a:ext cx="485309" cy="485309"/>
          </a:xfrm>
          <a:custGeom>
            <a:avLst/>
            <a:gdLst>
              <a:gd name="connsiteX0" fmla="*/ 485309 w 485309"/>
              <a:gd name="connsiteY0" fmla="*/ 242655 h 485309"/>
              <a:gd name="connsiteX1" fmla="*/ 242655 w 485309"/>
              <a:gd name="connsiteY1" fmla="*/ 485309 h 485309"/>
              <a:gd name="connsiteX2" fmla="*/ 0 w 485309"/>
              <a:gd name="connsiteY2" fmla="*/ 242655 h 485309"/>
              <a:gd name="connsiteX3" fmla="*/ 242655 w 485309"/>
              <a:gd name="connsiteY3" fmla="*/ 0 h 485309"/>
              <a:gd name="connsiteX4" fmla="*/ 485309 w 485309"/>
              <a:gd name="connsiteY4" fmla="*/ 242655 h 4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309" h="485309">
                <a:moveTo>
                  <a:pt x="485309" y="242655"/>
                </a:moveTo>
                <a:cubicBezTo>
                  <a:pt x="485309" y="376669"/>
                  <a:pt x="376669" y="485309"/>
                  <a:pt x="242655" y="485309"/>
                </a:cubicBezTo>
                <a:cubicBezTo>
                  <a:pt x="108640" y="485309"/>
                  <a:pt x="0" y="376669"/>
                  <a:pt x="0" y="242655"/>
                </a:cubicBezTo>
                <a:cubicBezTo>
                  <a:pt x="0" y="108640"/>
                  <a:pt x="108640" y="0"/>
                  <a:pt x="242655" y="0"/>
                </a:cubicBezTo>
                <a:cubicBezTo>
                  <a:pt x="376669" y="0"/>
                  <a:pt x="485309" y="108640"/>
                  <a:pt x="485309" y="242655"/>
                </a:cubicBezTo>
                <a:close/>
              </a:path>
            </a:pathLst>
          </a:custGeom>
          <a:solidFill>
            <a:srgbClr val="0070C0"/>
          </a:solidFill>
          <a:ln w="9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Dowolny kształt: kształt 12">
            <a:extLst>
              <a:ext uri="{FF2B5EF4-FFF2-40B4-BE49-F238E27FC236}">
                <a16:creationId xmlns:a16="http://schemas.microsoft.com/office/drawing/2014/main" id="{9E24C16F-CB2B-4F8E-85D7-CCF319A301B6}"/>
              </a:ext>
            </a:extLst>
          </p:cNvPr>
          <p:cNvSpPr/>
          <p:nvPr/>
        </p:nvSpPr>
        <p:spPr>
          <a:xfrm>
            <a:off x="3056763" y="4509304"/>
            <a:ext cx="155386" cy="299239"/>
          </a:xfrm>
          <a:custGeom>
            <a:avLst/>
            <a:gdLst>
              <a:gd name="connsiteX0" fmla="*/ 146678 w 155386"/>
              <a:gd name="connsiteY0" fmla="*/ 162750 h 299239"/>
              <a:gd name="connsiteX1" fmla="*/ 153542 w 155386"/>
              <a:gd name="connsiteY1" fmla="*/ 109553 h 299239"/>
              <a:gd name="connsiteX2" fmla="*/ 100861 w 155386"/>
              <a:gd name="connsiteY2" fmla="*/ 109553 h 299239"/>
              <a:gd name="connsiteX3" fmla="*/ 100861 w 155386"/>
              <a:gd name="connsiteY3" fmla="*/ 75586 h 299239"/>
              <a:gd name="connsiteX4" fmla="*/ 127239 w 155386"/>
              <a:gd name="connsiteY4" fmla="*/ 49690 h 299239"/>
              <a:gd name="connsiteX5" fmla="*/ 155386 w 155386"/>
              <a:gd name="connsiteY5" fmla="*/ 49674 h 299239"/>
              <a:gd name="connsiteX6" fmla="*/ 155386 w 155386"/>
              <a:gd name="connsiteY6" fmla="*/ 2098 h 299239"/>
              <a:gd name="connsiteX7" fmla="*/ 114346 w 155386"/>
              <a:gd name="connsiteY7" fmla="*/ 0 h 299239"/>
              <a:gd name="connsiteX8" fmla="*/ 45939 w 155386"/>
              <a:gd name="connsiteY8" fmla="*/ 70325 h 299239"/>
              <a:gd name="connsiteX9" fmla="*/ 45939 w 155386"/>
              <a:gd name="connsiteY9" fmla="*/ 109553 h 299239"/>
              <a:gd name="connsiteX10" fmla="*/ 0 w 155386"/>
              <a:gd name="connsiteY10" fmla="*/ 109553 h 299239"/>
              <a:gd name="connsiteX11" fmla="*/ 0 w 155386"/>
              <a:gd name="connsiteY11" fmla="*/ 162750 h 299239"/>
              <a:gd name="connsiteX12" fmla="*/ 45939 w 155386"/>
              <a:gd name="connsiteY12" fmla="*/ 162750 h 299239"/>
              <a:gd name="connsiteX13" fmla="*/ 45939 w 155386"/>
              <a:gd name="connsiteY13" fmla="*/ 299240 h 299239"/>
              <a:gd name="connsiteX14" fmla="*/ 100861 w 155386"/>
              <a:gd name="connsiteY14" fmla="*/ 299240 h 299239"/>
              <a:gd name="connsiteX15" fmla="*/ 100861 w 155386"/>
              <a:gd name="connsiteY15" fmla="*/ 162750 h 299239"/>
              <a:gd name="connsiteX16" fmla="*/ 146678 w 155386"/>
              <a:gd name="connsiteY16" fmla="*/ 162750 h 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386" h="299239">
                <a:moveTo>
                  <a:pt x="146678" y="162750"/>
                </a:moveTo>
                <a:lnTo>
                  <a:pt x="153542" y="109553"/>
                </a:lnTo>
                <a:lnTo>
                  <a:pt x="100861" y="109553"/>
                </a:lnTo>
                <a:lnTo>
                  <a:pt x="100861" y="75586"/>
                </a:lnTo>
                <a:cubicBezTo>
                  <a:pt x="100861" y="60186"/>
                  <a:pt x="105157" y="49690"/>
                  <a:pt x="127239" y="49690"/>
                </a:cubicBezTo>
                <a:lnTo>
                  <a:pt x="155386" y="49674"/>
                </a:lnTo>
                <a:lnTo>
                  <a:pt x="155386" y="2098"/>
                </a:lnTo>
                <a:cubicBezTo>
                  <a:pt x="150526" y="1448"/>
                  <a:pt x="133818" y="0"/>
                  <a:pt x="114346" y="0"/>
                </a:cubicBezTo>
                <a:cubicBezTo>
                  <a:pt x="73728" y="0"/>
                  <a:pt x="45939" y="24796"/>
                  <a:pt x="45939" y="70325"/>
                </a:cubicBezTo>
                <a:lnTo>
                  <a:pt x="45939" y="109553"/>
                </a:lnTo>
                <a:lnTo>
                  <a:pt x="0" y="109553"/>
                </a:lnTo>
                <a:lnTo>
                  <a:pt x="0" y="162750"/>
                </a:lnTo>
                <a:lnTo>
                  <a:pt x="45939" y="162750"/>
                </a:lnTo>
                <a:lnTo>
                  <a:pt x="45939" y="299240"/>
                </a:lnTo>
                <a:lnTo>
                  <a:pt x="100861" y="299240"/>
                </a:lnTo>
                <a:lnTo>
                  <a:pt x="100861" y="162750"/>
                </a:lnTo>
                <a:lnTo>
                  <a:pt x="146678" y="162750"/>
                </a:lnTo>
                <a:close/>
              </a:path>
            </a:pathLst>
          </a:custGeom>
          <a:solidFill>
            <a:srgbClr val="FFFFFF"/>
          </a:solidFill>
          <a:ln w="991" cap="flat">
            <a:noFill/>
            <a:prstDash val="solid"/>
            <a:miter/>
          </a:ln>
        </p:spPr>
        <p:txBody>
          <a:bodyPr rtlCol="0" anchor="ctr"/>
          <a:lstStyle/>
          <a:p>
            <a:endParaRPr lang="pl-PL"/>
          </a:p>
        </p:txBody>
      </p:sp>
      <p:sp>
        <p:nvSpPr>
          <p:cNvPr id="7" name="Dowolny kształt: kształt 6">
            <a:extLst>
              <a:ext uri="{FF2B5EF4-FFF2-40B4-BE49-F238E27FC236}">
                <a16:creationId xmlns:a16="http://schemas.microsoft.com/office/drawing/2014/main" id="{CF2ACF07-DED8-44A0-9AFF-FC48BA6CD3B3}"/>
              </a:ext>
            </a:extLst>
          </p:cNvPr>
          <p:cNvSpPr/>
          <p:nvPr/>
        </p:nvSpPr>
        <p:spPr>
          <a:xfrm>
            <a:off x="2911569" y="2830051"/>
            <a:ext cx="459377" cy="459377"/>
          </a:xfrm>
          <a:custGeom>
            <a:avLst/>
            <a:gdLst>
              <a:gd name="connsiteX0" fmla="*/ 392106 w 459377"/>
              <a:gd name="connsiteY0" fmla="*/ 67271 h 459377"/>
              <a:gd name="connsiteX1" fmla="*/ 229689 w 459377"/>
              <a:gd name="connsiteY1" fmla="*/ 0 h 459377"/>
              <a:gd name="connsiteX2" fmla="*/ 67271 w 459377"/>
              <a:gd name="connsiteY2" fmla="*/ 67271 h 459377"/>
              <a:gd name="connsiteX3" fmla="*/ 0 w 459377"/>
              <a:gd name="connsiteY3" fmla="*/ 229689 h 459377"/>
              <a:gd name="connsiteX4" fmla="*/ 67271 w 459377"/>
              <a:gd name="connsiteY4" fmla="*/ 392106 h 459377"/>
              <a:gd name="connsiteX5" fmla="*/ 229689 w 459377"/>
              <a:gd name="connsiteY5" fmla="*/ 459377 h 459377"/>
              <a:gd name="connsiteX6" fmla="*/ 392106 w 459377"/>
              <a:gd name="connsiteY6" fmla="*/ 392106 h 459377"/>
              <a:gd name="connsiteX7" fmla="*/ 459377 w 459377"/>
              <a:gd name="connsiteY7" fmla="*/ 229689 h 459377"/>
              <a:gd name="connsiteX8" fmla="*/ 392106 w 459377"/>
              <a:gd name="connsiteY8" fmla="*/ 67271 h 459377"/>
              <a:gd name="connsiteX9" fmla="*/ 414018 w 459377"/>
              <a:gd name="connsiteY9" fmla="*/ 333195 h 459377"/>
              <a:gd name="connsiteX10" fmla="*/ 413862 w 459377"/>
              <a:gd name="connsiteY10" fmla="*/ 333186 h 459377"/>
              <a:gd name="connsiteX11" fmla="*/ 338304 w 459377"/>
              <a:gd name="connsiteY11" fmla="*/ 333186 h 459377"/>
              <a:gd name="connsiteX12" fmla="*/ 346141 w 459377"/>
              <a:gd name="connsiteY12" fmla="*/ 311301 h 459377"/>
              <a:gd name="connsiteX13" fmla="*/ 358020 w 459377"/>
              <a:gd name="connsiteY13" fmla="*/ 238876 h 459377"/>
              <a:gd name="connsiteX14" fmla="*/ 440791 w 459377"/>
              <a:gd name="connsiteY14" fmla="*/ 238876 h 459377"/>
              <a:gd name="connsiteX15" fmla="*/ 414018 w 459377"/>
              <a:gd name="connsiteY15" fmla="*/ 333195 h 459377"/>
              <a:gd name="connsiteX16" fmla="*/ 243553 w 459377"/>
              <a:gd name="connsiteY16" fmla="*/ 440543 h 459377"/>
              <a:gd name="connsiteX17" fmla="*/ 238876 w 459377"/>
              <a:gd name="connsiteY17" fmla="*/ 440791 h 459377"/>
              <a:gd name="connsiteX18" fmla="*/ 238876 w 459377"/>
              <a:gd name="connsiteY18" fmla="*/ 351561 h 459377"/>
              <a:gd name="connsiteX19" fmla="*/ 309602 w 459377"/>
              <a:gd name="connsiteY19" fmla="*/ 351561 h 459377"/>
              <a:gd name="connsiteX20" fmla="*/ 243589 w 459377"/>
              <a:gd name="connsiteY20" fmla="*/ 440497 h 459377"/>
              <a:gd name="connsiteX21" fmla="*/ 243553 w 459377"/>
              <a:gd name="connsiteY21" fmla="*/ 440543 h 459377"/>
              <a:gd name="connsiteX22" fmla="*/ 213280 w 459377"/>
              <a:gd name="connsiteY22" fmla="*/ 440368 h 459377"/>
              <a:gd name="connsiteX23" fmla="*/ 148425 w 459377"/>
              <a:gd name="connsiteY23" fmla="*/ 351561 h 459377"/>
              <a:gd name="connsiteX24" fmla="*/ 220501 w 459377"/>
              <a:gd name="connsiteY24" fmla="*/ 351561 h 459377"/>
              <a:gd name="connsiteX25" fmla="*/ 220501 w 459377"/>
              <a:gd name="connsiteY25" fmla="*/ 440791 h 459377"/>
              <a:gd name="connsiteX26" fmla="*/ 213280 w 459377"/>
              <a:gd name="connsiteY26" fmla="*/ 440368 h 459377"/>
              <a:gd name="connsiteX27" fmla="*/ 45359 w 459377"/>
              <a:gd name="connsiteY27" fmla="*/ 333195 h 459377"/>
              <a:gd name="connsiteX28" fmla="*/ 18586 w 459377"/>
              <a:gd name="connsiteY28" fmla="*/ 238876 h 459377"/>
              <a:gd name="connsiteX29" fmla="*/ 101164 w 459377"/>
              <a:gd name="connsiteY29" fmla="*/ 238876 h 459377"/>
              <a:gd name="connsiteX30" fmla="*/ 113080 w 459377"/>
              <a:gd name="connsiteY30" fmla="*/ 313608 h 459377"/>
              <a:gd name="connsiteX31" fmla="*/ 119998 w 459377"/>
              <a:gd name="connsiteY31" fmla="*/ 333186 h 459377"/>
              <a:gd name="connsiteX32" fmla="*/ 45515 w 459377"/>
              <a:gd name="connsiteY32" fmla="*/ 333186 h 459377"/>
              <a:gd name="connsiteX33" fmla="*/ 45359 w 459377"/>
              <a:gd name="connsiteY33" fmla="*/ 333195 h 459377"/>
              <a:gd name="connsiteX34" fmla="*/ 47013 w 459377"/>
              <a:gd name="connsiteY34" fmla="*/ 123315 h 459377"/>
              <a:gd name="connsiteX35" fmla="*/ 125107 w 459377"/>
              <a:gd name="connsiteY35" fmla="*/ 123315 h 459377"/>
              <a:gd name="connsiteX36" fmla="*/ 106070 w 459377"/>
              <a:gd name="connsiteY36" fmla="*/ 184908 h 459377"/>
              <a:gd name="connsiteX37" fmla="*/ 101587 w 459377"/>
              <a:gd name="connsiteY37" fmla="*/ 220501 h 459377"/>
              <a:gd name="connsiteX38" fmla="*/ 18586 w 459377"/>
              <a:gd name="connsiteY38" fmla="*/ 220501 h 459377"/>
              <a:gd name="connsiteX39" fmla="*/ 47013 w 459377"/>
              <a:gd name="connsiteY39" fmla="*/ 123315 h 459377"/>
              <a:gd name="connsiteX40" fmla="*/ 215521 w 459377"/>
              <a:gd name="connsiteY40" fmla="*/ 18853 h 459377"/>
              <a:gd name="connsiteX41" fmla="*/ 220501 w 459377"/>
              <a:gd name="connsiteY41" fmla="*/ 18586 h 459377"/>
              <a:gd name="connsiteX42" fmla="*/ 220501 w 459377"/>
              <a:gd name="connsiteY42" fmla="*/ 104940 h 459377"/>
              <a:gd name="connsiteX43" fmla="*/ 154222 w 459377"/>
              <a:gd name="connsiteY43" fmla="*/ 104940 h 459377"/>
              <a:gd name="connsiteX44" fmla="*/ 214079 w 459377"/>
              <a:gd name="connsiteY44" fmla="*/ 20975 h 459377"/>
              <a:gd name="connsiteX45" fmla="*/ 215521 w 459377"/>
              <a:gd name="connsiteY45" fmla="*/ 18853 h 459377"/>
              <a:gd name="connsiteX46" fmla="*/ 245399 w 459377"/>
              <a:gd name="connsiteY46" fmla="*/ 18945 h 459377"/>
              <a:gd name="connsiteX47" fmla="*/ 306230 w 459377"/>
              <a:gd name="connsiteY47" fmla="*/ 104940 h 459377"/>
              <a:gd name="connsiteX48" fmla="*/ 238876 w 459377"/>
              <a:gd name="connsiteY48" fmla="*/ 104940 h 459377"/>
              <a:gd name="connsiteX49" fmla="*/ 238876 w 459377"/>
              <a:gd name="connsiteY49" fmla="*/ 18586 h 459377"/>
              <a:gd name="connsiteX50" fmla="*/ 245399 w 459377"/>
              <a:gd name="connsiteY50" fmla="*/ 18945 h 459377"/>
              <a:gd name="connsiteX51" fmla="*/ 315078 w 459377"/>
              <a:gd name="connsiteY51" fmla="*/ 123315 h 459377"/>
              <a:gd name="connsiteX52" fmla="*/ 335106 w 459377"/>
              <a:gd name="connsiteY52" fmla="*/ 186103 h 459377"/>
              <a:gd name="connsiteX53" fmla="*/ 339379 w 459377"/>
              <a:gd name="connsiteY53" fmla="*/ 220501 h 459377"/>
              <a:gd name="connsiteX54" fmla="*/ 238876 w 459377"/>
              <a:gd name="connsiteY54" fmla="*/ 220501 h 459377"/>
              <a:gd name="connsiteX55" fmla="*/ 238876 w 459377"/>
              <a:gd name="connsiteY55" fmla="*/ 123315 h 459377"/>
              <a:gd name="connsiteX56" fmla="*/ 315078 w 459377"/>
              <a:gd name="connsiteY56" fmla="*/ 123315 h 459377"/>
              <a:gd name="connsiteX57" fmla="*/ 220501 w 459377"/>
              <a:gd name="connsiteY57" fmla="*/ 123315 h 459377"/>
              <a:gd name="connsiteX58" fmla="*/ 220501 w 459377"/>
              <a:gd name="connsiteY58" fmla="*/ 220501 h 459377"/>
              <a:gd name="connsiteX59" fmla="*/ 119980 w 459377"/>
              <a:gd name="connsiteY59" fmla="*/ 220501 h 459377"/>
              <a:gd name="connsiteX60" fmla="*/ 124114 w 459377"/>
              <a:gd name="connsiteY60" fmla="*/ 188409 h 459377"/>
              <a:gd name="connsiteX61" fmla="*/ 145182 w 459377"/>
              <a:gd name="connsiteY61" fmla="*/ 123315 h 459377"/>
              <a:gd name="connsiteX62" fmla="*/ 220501 w 459377"/>
              <a:gd name="connsiteY62" fmla="*/ 123315 h 459377"/>
              <a:gd name="connsiteX63" fmla="*/ 119512 w 459377"/>
              <a:gd name="connsiteY63" fmla="*/ 238876 h 459377"/>
              <a:gd name="connsiteX64" fmla="*/ 220501 w 459377"/>
              <a:gd name="connsiteY64" fmla="*/ 238876 h 459377"/>
              <a:gd name="connsiteX65" fmla="*/ 220501 w 459377"/>
              <a:gd name="connsiteY65" fmla="*/ 333186 h 459377"/>
              <a:gd name="connsiteX66" fmla="*/ 139825 w 459377"/>
              <a:gd name="connsiteY66" fmla="*/ 333186 h 459377"/>
              <a:gd name="connsiteX67" fmla="*/ 119512 w 459377"/>
              <a:gd name="connsiteY67" fmla="*/ 238876 h 459377"/>
              <a:gd name="connsiteX68" fmla="*/ 238876 w 459377"/>
              <a:gd name="connsiteY68" fmla="*/ 333186 h 459377"/>
              <a:gd name="connsiteX69" fmla="*/ 238876 w 459377"/>
              <a:gd name="connsiteY69" fmla="*/ 238876 h 459377"/>
              <a:gd name="connsiteX70" fmla="*/ 339673 w 459377"/>
              <a:gd name="connsiteY70" fmla="*/ 238876 h 459377"/>
              <a:gd name="connsiteX71" fmla="*/ 318403 w 459377"/>
              <a:gd name="connsiteY71" fmla="*/ 333186 h 459377"/>
              <a:gd name="connsiteX72" fmla="*/ 238876 w 459377"/>
              <a:gd name="connsiteY72" fmla="*/ 333186 h 459377"/>
              <a:gd name="connsiteX73" fmla="*/ 357754 w 459377"/>
              <a:gd name="connsiteY73" fmla="*/ 220501 h 459377"/>
              <a:gd name="connsiteX74" fmla="*/ 353141 w 459377"/>
              <a:gd name="connsiteY74" fmla="*/ 182602 h 459377"/>
              <a:gd name="connsiteX75" fmla="*/ 335070 w 459377"/>
              <a:gd name="connsiteY75" fmla="*/ 123315 h 459377"/>
              <a:gd name="connsiteX76" fmla="*/ 410224 w 459377"/>
              <a:gd name="connsiteY76" fmla="*/ 123315 h 459377"/>
              <a:gd name="connsiteX77" fmla="*/ 412227 w 459377"/>
              <a:gd name="connsiteY77" fmla="*/ 123085 h 459377"/>
              <a:gd name="connsiteX78" fmla="*/ 440791 w 459377"/>
              <a:gd name="connsiteY78" fmla="*/ 220501 h 459377"/>
              <a:gd name="connsiteX79" fmla="*/ 357754 w 459377"/>
              <a:gd name="connsiteY79" fmla="*/ 220501 h 459377"/>
              <a:gd name="connsiteX80" fmla="*/ 400292 w 459377"/>
              <a:gd name="connsiteY80" fmla="*/ 104940 h 459377"/>
              <a:gd name="connsiteX81" fmla="*/ 326773 w 459377"/>
              <a:gd name="connsiteY81" fmla="*/ 104940 h 459377"/>
              <a:gd name="connsiteX82" fmla="*/ 273146 w 459377"/>
              <a:gd name="connsiteY82" fmla="*/ 22840 h 459377"/>
              <a:gd name="connsiteX83" fmla="*/ 379105 w 459377"/>
              <a:gd name="connsiteY83" fmla="*/ 80272 h 459377"/>
              <a:gd name="connsiteX84" fmla="*/ 400292 w 459377"/>
              <a:gd name="connsiteY84" fmla="*/ 104940 h 459377"/>
              <a:gd name="connsiteX85" fmla="*/ 80272 w 459377"/>
              <a:gd name="connsiteY85" fmla="*/ 80272 h 459377"/>
              <a:gd name="connsiteX86" fmla="*/ 188391 w 459377"/>
              <a:gd name="connsiteY86" fmla="*/ 22390 h 459377"/>
              <a:gd name="connsiteX87" fmla="*/ 133578 w 459377"/>
              <a:gd name="connsiteY87" fmla="*/ 104940 h 459377"/>
              <a:gd name="connsiteX88" fmla="*/ 59085 w 459377"/>
              <a:gd name="connsiteY88" fmla="*/ 104940 h 459377"/>
              <a:gd name="connsiteX89" fmla="*/ 80272 w 459377"/>
              <a:gd name="connsiteY89" fmla="*/ 80272 h 459377"/>
              <a:gd name="connsiteX90" fmla="*/ 57000 w 459377"/>
              <a:gd name="connsiteY90" fmla="*/ 351561 h 459377"/>
              <a:gd name="connsiteX91" fmla="*/ 127982 w 459377"/>
              <a:gd name="connsiteY91" fmla="*/ 351561 h 459377"/>
              <a:gd name="connsiteX92" fmla="*/ 184541 w 459377"/>
              <a:gd name="connsiteY92" fmla="*/ 436188 h 459377"/>
              <a:gd name="connsiteX93" fmla="*/ 80262 w 459377"/>
              <a:gd name="connsiteY93" fmla="*/ 379115 h 459377"/>
              <a:gd name="connsiteX94" fmla="*/ 57000 w 459377"/>
              <a:gd name="connsiteY94" fmla="*/ 351561 h 459377"/>
              <a:gd name="connsiteX95" fmla="*/ 379105 w 459377"/>
              <a:gd name="connsiteY95" fmla="*/ 379105 h 459377"/>
              <a:gd name="connsiteX96" fmla="*/ 272153 w 459377"/>
              <a:gd name="connsiteY96" fmla="*/ 436748 h 459377"/>
              <a:gd name="connsiteX97" fmla="*/ 330127 w 459377"/>
              <a:gd name="connsiteY97" fmla="*/ 351561 h 459377"/>
              <a:gd name="connsiteX98" fmla="*/ 402368 w 459377"/>
              <a:gd name="connsiteY98" fmla="*/ 351561 h 459377"/>
              <a:gd name="connsiteX99" fmla="*/ 379105 w 459377"/>
              <a:gd name="connsiteY99" fmla="*/ 379105 h 45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459377" h="459377">
                <a:moveTo>
                  <a:pt x="392106" y="67271"/>
                </a:moveTo>
                <a:cubicBezTo>
                  <a:pt x="348722" y="23888"/>
                  <a:pt x="291043" y="0"/>
                  <a:pt x="229689" y="0"/>
                </a:cubicBezTo>
                <a:cubicBezTo>
                  <a:pt x="168334" y="0"/>
                  <a:pt x="110655" y="23888"/>
                  <a:pt x="67271" y="67271"/>
                </a:cubicBezTo>
                <a:cubicBezTo>
                  <a:pt x="23888" y="110655"/>
                  <a:pt x="0" y="168334"/>
                  <a:pt x="0" y="229689"/>
                </a:cubicBezTo>
                <a:cubicBezTo>
                  <a:pt x="0" y="291043"/>
                  <a:pt x="23888" y="348722"/>
                  <a:pt x="67271" y="392106"/>
                </a:cubicBezTo>
                <a:cubicBezTo>
                  <a:pt x="110655" y="435489"/>
                  <a:pt x="168334" y="459377"/>
                  <a:pt x="229689" y="459377"/>
                </a:cubicBezTo>
                <a:cubicBezTo>
                  <a:pt x="291043" y="459377"/>
                  <a:pt x="348722" y="435489"/>
                  <a:pt x="392106" y="392106"/>
                </a:cubicBezTo>
                <a:cubicBezTo>
                  <a:pt x="435489" y="348722"/>
                  <a:pt x="459377" y="291043"/>
                  <a:pt x="459377" y="229689"/>
                </a:cubicBezTo>
                <a:cubicBezTo>
                  <a:pt x="459377" y="168334"/>
                  <a:pt x="435489" y="110655"/>
                  <a:pt x="392106" y="67271"/>
                </a:cubicBezTo>
                <a:close/>
                <a:moveTo>
                  <a:pt x="414018" y="333195"/>
                </a:moveTo>
                <a:cubicBezTo>
                  <a:pt x="413963" y="333195"/>
                  <a:pt x="413917" y="333186"/>
                  <a:pt x="413862" y="333186"/>
                </a:cubicBezTo>
                <a:lnTo>
                  <a:pt x="338304" y="333186"/>
                </a:lnTo>
                <a:cubicBezTo>
                  <a:pt x="341244" y="325919"/>
                  <a:pt x="343862" y="318624"/>
                  <a:pt x="346141" y="311301"/>
                </a:cubicBezTo>
                <a:cubicBezTo>
                  <a:pt x="353546" y="287515"/>
                  <a:pt x="357506" y="263297"/>
                  <a:pt x="358020" y="238876"/>
                </a:cubicBezTo>
                <a:lnTo>
                  <a:pt x="440791" y="238876"/>
                </a:lnTo>
                <a:cubicBezTo>
                  <a:pt x="439367" y="272411"/>
                  <a:pt x="430161" y="304549"/>
                  <a:pt x="414018" y="333195"/>
                </a:cubicBezTo>
                <a:close/>
                <a:moveTo>
                  <a:pt x="243553" y="440543"/>
                </a:moveTo>
                <a:cubicBezTo>
                  <a:pt x="242000" y="440644"/>
                  <a:pt x="240438" y="440726"/>
                  <a:pt x="238876" y="440791"/>
                </a:cubicBezTo>
                <a:lnTo>
                  <a:pt x="238876" y="351561"/>
                </a:lnTo>
                <a:lnTo>
                  <a:pt x="309602" y="351561"/>
                </a:lnTo>
                <a:cubicBezTo>
                  <a:pt x="293790" y="381853"/>
                  <a:pt x="271777" y="411537"/>
                  <a:pt x="243589" y="440497"/>
                </a:cubicBezTo>
                <a:cubicBezTo>
                  <a:pt x="243580" y="440515"/>
                  <a:pt x="243571" y="440533"/>
                  <a:pt x="243553" y="440543"/>
                </a:cubicBezTo>
                <a:close/>
                <a:moveTo>
                  <a:pt x="213280" y="440368"/>
                </a:moveTo>
                <a:cubicBezTo>
                  <a:pt x="185515" y="411446"/>
                  <a:pt x="163878" y="381797"/>
                  <a:pt x="148425" y="351561"/>
                </a:cubicBezTo>
                <a:lnTo>
                  <a:pt x="220501" y="351561"/>
                </a:lnTo>
                <a:lnTo>
                  <a:pt x="220501" y="440791"/>
                </a:lnTo>
                <a:cubicBezTo>
                  <a:pt x="218085" y="440690"/>
                  <a:pt x="215678" y="440552"/>
                  <a:pt x="213280" y="440368"/>
                </a:cubicBezTo>
                <a:close/>
                <a:moveTo>
                  <a:pt x="45359" y="333195"/>
                </a:moveTo>
                <a:cubicBezTo>
                  <a:pt x="29216" y="304549"/>
                  <a:pt x="20010" y="272411"/>
                  <a:pt x="18586" y="238876"/>
                </a:cubicBezTo>
                <a:lnTo>
                  <a:pt x="101164" y="238876"/>
                </a:lnTo>
                <a:cubicBezTo>
                  <a:pt x="101467" y="264087"/>
                  <a:pt x="105436" y="289077"/>
                  <a:pt x="113080" y="313608"/>
                </a:cubicBezTo>
                <a:cubicBezTo>
                  <a:pt x="115120" y="320158"/>
                  <a:pt x="117435" y="326681"/>
                  <a:pt x="119998" y="333186"/>
                </a:cubicBezTo>
                <a:lnTo>
                  <a:pt x="45515" y="333186"/>
                </a:lnTo>
                <a:cubicBezTo>
                  <a:pt x="45460" y="333186"/>
                  <a:pt x="45414" y="333195"/>
                  <a:pt x="45359" y="333195"/>
                </a:cubicBezTo>
                <a:close/>
                <a:moveTo>
                  <a:pt x="47013" y="123315"/>
                </a:moveTo>
                <a:lnTo>
                  <a:pt x="125107" y="123315"/>
                </a:lnTo>
                <a:cubicBezTo>
                  <a:pt x="116957" y="142499"/>
                  <a:pt x="110296" y="163088"/>
                  <a:pt x="106070" y="184908"/>
                </a:cubicBezTo>
                <a:cubicBezTo>
                  <a:pt x="103764" y="196788"/>
                  <a:pt x="102276" y="208667"/>
                  <a:pt x="101587" y="220501"/>
                </a:cubicBezTo>
                <a:lnTo>
                  <a:pt x="18586" y="220501"/>
                </a:lnTo>
                <a:cubicBezTo>
                  <a:pt x="20056" y="185836"/>
                  <a:pt x="29850" y="152679"/>
                  <a:pt x="47013" y="123315"/>
                </a:cubicBezTo>
                <a:close/>
                <a:moveTo>
                  <a:pt x="215521" y="18853"/>
                </a:moveTo>
                <a:cubicBezTo>
                  <a:pt x="217175" y="18743"/>
                  <a:pt x="218838" y="18651"/>
                  <a:pt x="220501" y="18586"/>
                </a:cubicBezTo>
                <a:lnTo>
                  <a:pt x="220501" y="104940"/>
                </a:lnTo>
                <a:lnTo>
                  <a:pt x="154222" y="104940"/>
                </a:lnTo>
                <a:cubicBezTo>
                  <a:pt x="172404" y="70588"/>
                  <a:pt x="194803" y="42051"/>
                  <a:pt x="214079" y="20975"/>
                </a:cubicBezTo>
                <a:cubicBezTo>
                  <a:pt x="214676" y="20323"/>
                  <a:pt x="215154" y="19606"/>
                  <a:pt x="215521" y="18853"/>
                </a:cubicBezTo>
                <a:close/>
                <a:moveTo>
                  <a:pt x="245399" y="18945"/>
                </a:moveTo>
                <a:cubicBezTo>
                  <a:pt x="265051" y="40471"/>
                  <a:pt x="287919" y="69706"/>
                  <a:pt x="306230" y="104940"/>
                </a:cubicBezTo>
                <a:lnTo>
                  <a:pt x="238876" y="104940"/>
                </a:lnTo>
                <a:lnTo>
                  <a:pt x="238876" y="18586"/>
                </a:lnTo>
                <a:cubicBezTo>
                  <a:pt x="241053" y="18678"/>
                  <a:pt x="243231" y="18789"/>
                  <a:pt x="245399" y="18945"/>
                </a:cubicBezTo>
                <a:close/>
                <a:moveTo>
                  <a:pt x="315078" y="123315"/>
                </a:moveTo>
                <a:cubicBezTo>
                  <a:pt x="323723" y="142765"/>
                  <a:pt x="330779" y="163777"/>
                  <a:pt x="335106" y="186103"/>
                </a:cubicBezTo>
                <a:cubicBezTo>
                  <a:pt x="337339" y="197624"/>
                  <a:pt x="338754" y="209090"/>
                  <a:pt x="339379" y="220501"/>
                </a:cubicBezTo>
                <a:lnTo>
                  <a:pt x="238876" y="220501"/>
                </a:lnTo>
                <a:lnTo>
                  <a:pt x="238876" y="123315"/>
                </a:lnTo>
                <a:lnTo>
                  <a:pt x="315078" y="123315"/>
                </a:lnTo>
                <a:close/>
                <a:moveTo>
                  <a:pt x="220501" y="123315"/>
                </a:moveTo>
                <a:lnTo>
                  <a:pt x="220501" y="220501"/>
                </a:lnTo>
                <a:lnTo>
                  <a:pt x="119980" y="220501"/>
                </a:lnTo>
                <a:cubicBezTo>
                  <a:pt x="120660" y="209853"/>
                  <a:pt x="122029" y="199149"/>
                  <a:pt x="124114" y="188409"/>
                </a:cubicBezTo>
                <a:cubicBezTo>
                  <a:pt x="128616" y="165192"/>
                  <a:pt x="136058" y="143408"/>
                  <a:pt x="145182" y="123315"/>
                </a:cubicBezTo>
                <a:lnTo>
                  <a:pt x="220501" y="123315"/>
                </a:lnTo>
                <a:close/>
                <a:moveTo>
                  <a:pt x="119512" y="238876"/>
                </a:moveTo>
                <a:lnTo>
                  <a:pt x="220501" y="238876"/>
                </a:lnTo>
                <a:lnTo>
                  <a:pt x="220501" y="333186"/>
                </a:lnTo>
                <a:lnTo>
                  <a:pt x="139825" y="333186"/>
                </a:lnTo>
                <a:cubicBezTo>
                  <a:pt x="126696" y="302307"/>
                  <a:pt x="119907" y="270830"/>
                  <a:pt x="119512" y="238876"/>
                </a:cubicBezTo>
                <a:close/>
                <a:moveTo>
                  <a:pt x="238876" y="333186"/>
                </a:moveTo>
                <a:lnTo>
                  <a:pt x="238876" y="238876"/>
                </a:lnTo>
                <a:lnTo>
                  <a:pt x="339673" y="238876"/>
                </a:lnTo>
                <a:cubicBezTo>
                  <a:pt x="338965" y="270840"/>
                  <a:pt x="331863" y="302307"/>
                  <a:pt x="318403" y="333186"/>
                </a:cubicBezTo>
                <a:lnTo>
                  <a:pt x="238876" y="333186"/>
                </a:lnTo>
                <a:close/>
                <a:moveTo>
                  <a:pt x="357754" y="220501"/>
                </a:moveTo>
                <a:cubicBezTo>
                  <a:pt x="357129" y="207896"/>
                  <a:pt x="355595" y="195254"/>
                  <a:pt x="353141" y="182602"/>
                </a:cubicBezTo>
                <a:cubicBezTo>
                  <a:pt x="349081" y="161655"/>
                  <a:pt x="342778" y="141837"/>
                  <a:pt x="335070" y="123315"/>
                </a:cubicBezTo>
                <a:lnTo>
                  <a:pt x="410224" y="123315"/>
                </a:lnTo>
                <a:cubicBezTo>
                  <a:pt x="410913" y="123315"/>
                  <a:pt x="411583" y="123232"/>
                  <a:pt x="412227" y="123085"/>
                </a:cubicBezTo>
                <a:cubicBezTo>
                  <a:pt x="429472" y="152504"/>
                  <a:pt x="439311" y="185745"/>
                  <a:pt x="440791" y="220501"/>
                </a:cubicBezTo>
                <a:lnTo>
                  <a:pt x="357754" y="220501"/>
                </a:lnTo>
                <a:close/>
                <a:moveTo>
                  <a:pt x="400292" y="104940"/>
                </a:moveTo>
                <a:lnTo>
                  <a:pt x="326773" y="104940"/>
                </a:lnTo>
                <a:cubicBezTo>
                  <a:pt x="311072" y="72683"/>
                  <a:pt x="291548" y="44973"/>
                  <a:pt x="273146" y="22840"/>
                </a:cubicBezTo>
                <a:cubicBezTo>
                  <a:pt x="313010" y="31127"/>
                  <a:pt x="349650" y="50807"/>
                  <a:pt x="379105" y="80272"/>
                </a:cubicBezTo>
                <a:cubicBezTo>
                  <a:pt x="386860" y="88017"/>
                  <a:pt x="393925" y="96267"/>
                  <a:pt x="400292" y="104940"/>
                </a:cubicBezTo>
                <a:close/>
                <a:moveTo>
                  <a:pt x="80272" y="80272"/>
                </a:moveTo>
                <a:cubicBezTo>
                  <a:pt x="110269" y="50274"/>
                  <a:pt x="147690" y="30411"/>
                  <a:pt x="188391" y="22390"/>
                </a:cubicBezTo>
                <a:cubicBezTo>
                  <a:pt x="169758" y="44449"/>
                  <a:pt x="149748" y="72324"/>
                  <a:pt x="133578" y="104940"/>
                </a:cubicBezTo>
                <a:lnTo>
                  <a:pt x="59085" y="104940"/>
                </a:lnTo>
                <a:cubicBezTo>
                  <a:pt x="65452" y="96267"/>
                  <a:pt x="72517" y="88017"/>
                  <a:pt x="80272" y="80272"/>
                </a:cubicBezTo>
                <a:close/>
                <a:moveTo>
                  <a:pt x="57000" y="351561"/>
                </a:moveTo>
                <a:lnTo>
                  <a:pt x="127982" y="351561"/>
                </a:lnTo>
                <a:cubicBezTo>
                  <a:pt x="141672" y="380410"/>
                  <a:pt x="160589" y="408708"/>
                  <a:pt x="184541" y="436188"/>
                </a:cubicBezTo>
                <a:cubicBezTo>
                  <a:pt x="145329" y="427698"/>
                  <a:pt x="109313" y="408156"/>
                  <a:pt x="80262" y="379115"/>
                </a:cubicBezTo>
                <a:cubicBezTo>
                  <a:pt x="71663" y="370506"/>
                  <a:pt x="63899" y="361291"/>
                  <a:pt x="57000" y="351561"/>
                </a:cubicBezTo>
                <a:close/>
                <a:moveTo>
                  <a:pt x="379105" y="379105"/>
                </a:moveTo>
                <a:cubicBezTo>
                  <a:pt x="349402" y="408809"/>
                  <a:pt x="312404" y="428580"/>
                  <a:pt x="272153" y="436748"/>
                </a:cubicBezTo>
                <a:cubicBezTo>
                  <a:pt x="296657" y="409103"/>
                  <a:pt x="316042" y="380612"/>
                  <a:pt x="330127" y="351561"/>
                </a:cubicBezTo>
                <a:lnTo>
                  <a:pt x="402368" y="351561"/>
                </a:lnTo>
                <a:cubicBezTo>
                  <a:pt x="395478" y="361291"/>
                  <a:pt x="387714" y="370506"/>
                  <a:pt x="379105" y="379105"/>
                </a:cubicBezTo>
                <a:close/>
              </a:path>
            </a:pathLst>
          </a:custGeom>
          <a:solidFill>
            <a:srgbClr val="0070C0"/>
          </a:solidFill>
          <a:ln w="914" cap="flat">
            <a:noFill/>
            <a:prstDash val="solid"/>
            <a:miter/>
          </a:ln>
        </p:spPr>
        <p:txBody>
          <a:bodyPr rtlCol="0" anchor="ctr"/>
          <a:lstStyle/>
          <a:p>
            <a:endParaRPr lang="pl-PL">
              <a:solidFill>
                <a:srgbClr val="FF6600"/>
              </a:solidFill>
            </a:endParaRPr>
          </a:p>
        </p:txBody>
      </p:sp>
      <p:grpSp>
        <p:nvGrpSpPr>
          <p:cNvPr id="8" name="Picture 16">
            <a:extLst>
              <a:ext uri="{FF2B5EF4-FFF2-40B4-BE49-F238E27FC236}">
                <a16:creationId xmlns:a16="http://schemas.microsoft.com/office/drawing/2014/main" id="{41667183-43A5-496A-B291-0B09347BCCAB}"/>
              </a:ext>
            </a:extLst>
          </p:cNvPr>
          <p:cNvGrpSpPr/>
          <p:nvPr/>
        </p:nvGrpSpPr>
        <p:grpSpPr>
          <a:xfrm rot="-1833417">
            <a:off x="2845325" y="3798272"/>
            <a:ext cx="592139" cy="307802"/>
            <a:chOff x="2845325" y="3798272"/>
            <a:chExt cx="592139" cy="307802"/>
          </a:xfrm>
          <a:solidFill>
            <a:srgbClr val="0070C0"/>
          </a:solidFill>
        </p:grpSpPr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37CD6458-DB1A-4774-93F7-4459599DB9DB}"/>
                </a:ext>
              </a:extLst>
            </p:cNvPr>
            <p:cNvSpPr/>
            <p:nvPr/>
          </p:nvSpPr>
          <p:spPr>
            <a:xfrm>
              <a:off x="2845325" y="3798272"/>
              <a:ext cx="592139" cy="307802"/>
            </a:xfrm>
            <a:custGeom>
              <a:avLst/>
              <a:gdLst>
                <a:gd name="connsiteX0" fmla="*/ 17081 w 592139"/>
                <a:gd name="connsiteY0" fmla="*/ 299258 h 307802"/>
                <a:gd name="connsiteX1" fmla="*/ 17081 w 592139"/>
                <a:gd name="connsiteY1" fmla="*/ 8538 h 307802"/>
                <a:gd name="connsiteX2" fmla="*/ 8541 w 592139"/>
                <a:gd name="connsiteY2" fmla="*/ 17080 h 307802"/>
                <a:gd name="connsiteX3" fmla="*/ 583600 w 592139"/>
                <a:gd name="connsiteY3" fmla="*/ 17080 h 307802"/>
                <a:gd name="connsiteX4" fmla="*/ 575061 w 592139"/>
                <a:gd name="connsiteY4" fmla="*/ 8539 h 307802"/>
                <a:gd name="connsiteX5" fmla="*/ 575061 w 592139"/>
                <a:gd name="connsiteY5" fmla="*/ 299260 h 307802"/>
                <a:gd name="connsiteX6" fmla="*/ 583600 w 592139"/>
                <a:gd name="connsiteY6" fmla="*/ 290721 h 307802"/>
                <a:gd name="connsiteX7" fmla="*/ 8541 w 592139"/>
                <a:gd name="connsiteY7" fmla="*/ 290721 h 307802"/>
                <a:gd name="connsiteX8" fmla="*/ 8541 w 592139"/>
                <a:gd name="connsiteY8" fmla="*/ 307802 h 307802"/>
                <a:gd name="connsiteX9" fmla="*/ 583600 w 592139"/>
                <a:gd name="connsiteY9" fmla="*/ 307802 h 307802"/>
                <a:gd name="connsiteX10" fmla="*/ 592139 w 592139"/>
                <a:gd name="connsiteY10" fmla="*/ 299263 h 307802"/>
                <a:gd name="connsiteX11" fmla="*/ 592139 w 592139"/>
                <a:gd name="connsiteY11" fmla="*/ 8542 h 307802"/>
                <a:gd name="connsiteX12" fmla="*/ 583600 w 592139"/>
                <a:gd name="connsiteY12" fmla="*/ 3 h 307802"/>
                <a:gd name="connsiteX13" fmla="*/ 8541 w 592139"/>
                <a:gd name="connsiteY13" fmla="*/ 0 h 307802"/>
                <a:gd name="connsiteX14" fmla="*/ 0 w 592139"/>
                <a:gd name="connsiteY14" fmla="*/ 8539 h 307802"/>
                <a:gd name="connsiteX15" fmla="*/ 0 w 592139"/>
                <a:gd name="connsiteY15" fmla="*/ 299260 h 307802"/>
                <a:gd name="connsiteX16" fmla="*/ 17081 w 592139"/>
                <a:gd name="connsiteY16" fmla="*/ 299258 h 30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92139" h="307802">
                  <a:moveTo>
                    <a:pt x="17081" y="299258"/>
                  </a:moveTo>
                  <a:cubicBezTo>
                    <a:pt x="17081" y="202356"/>
                    <a:pt x="17081" y="105447"/>
                    <a:pt x="17081" y="8538"/>
                  </a:cubicBezTo>
                  <a:cubicBezTo>
                    <a:pt x="14234" y="11386"/>
                    <a:pt x="11386" y="14234"/>
                    <a:pt x="8541" y="17080"/>
                  </a:cubicBezTo>
                  <a:cubicBezTo>
                    <a:pt x="200226" y="17080"/>
                    <a:pt x="391912" y="17080"/>
                    <a:pt x="583600" y="17080"/>
                  </a:cubicBezTo>
                  <a:cubicBezTo>
                    <a:pt x="580755" y="14233"/>
                    <a:pt x="577905" y="11385"/>
                    <a:pt x="575061" y="8539"/>
                  </a:cubicBezTo>
                  <a:cubicBezTo>
                    <a:pt x="575061" y="105446"/>
                    <a:pt x="575061" y="202355"/>
                    <a:pt x="575061" y="299260"/>
                  </a:cubicBezTo>
                  <a:cubicBezTo>
                    <a:pt x="577908" y="296415"/>
                    <a:pt x="580758" y="293565"/>
                    <a:pt x="583600" y="290721"/>
                  </a:cubicBezTo>
                  <a:cubicBezTo>
                    <a:pt x="391912" y="290721"/>
                    <a:pt x="200226" y="290721"/>
                    <a:pt x="8541" y="290721"/>
                  </a:cubicBezTo>
                  <a:cubicBezTo>
                    <a:pt x="-2474" y="290721"/>
                    <a:pt x="-2474" y="307802"/>
                    <a:pt x="8541" y="307802"/>
                  </a:cubicBezTo>
                  <a:cubicBezTo>
                    <a:pt x="200226" y="307802"/>
                    <a:pt x="391912" y="307802"/>
                    <a:pt x="583600" y="307802"/>
                  </a:cubicBezTo>
                  <a:cubicBezTo>
                    <a:pt x="588255" y="307802"/>
                    <a:pt x="592139" y="303915"/>
                    <a:pt x="592139" y="299263"/>
                  </a:cubicBezTo>
                  <a:cubicBezTo>
                    <a:pt x="592139" y="202361"/>
                    <a:pt x="592139" y="105452"/>
                    <a:pt x="592139" y="8542"/>
                  </a:cubicBezTo>
                  <a:cubicBezTo>
                    <a:pt x="592139" y="3887"/>
                    <a:pt x="588252" y="3"/>
                    <a:pt x="583600" y="3"/>
                  </a:cubicBezTo>
                  <a:cubicBezTo>
                    <a:pt x="391912" y="0"/>
                    <a:pt x="200226" y="0"/>
                    <a:pt x="8541" y="0"/>
                  </a:cubicBezTo>
                  <a:cubicBezTo>
                    <a:pt x="3884" y="0"/>
                    <a:pt x="0" y="3884"/>
                    <a:pt x="0" y="8539"/>
                  </a:cubicBezTo>
                  <a:cubicBezTo>
                    <a:pt x="0" y="105446"/>
                    <a:pt x="0" y="202355"/>
                    <a:pt x="0" y="299260"/>
                  </a:cubicBezTo>
                  <a:cubicBezTo>
                    <a:pt x="0" y="310272"/>
                    <a:pt x="17081" y="310272"/>
                    <a:pt x="17081" y="299258"/>
                  </a:cubicBezTo>
                  <a:close/>
                </a:path>
              </a:pathLst>
            </a:custGeom>
            <a:grpFill/>
            <a:ln w="14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60BADDED-218A-4517-BF66-A3B58295DF31}"/>
                </a:ext>
              </a:extLst>
            </p:cNvPr>
            <p:cNvSpPr/>
            <p:nvPr/>
          </p:nvSpPr>
          <p:spPr>
            <a:xfrm>
              <a:off x="2851897" y="3806634"/>
              <a:ext cx="581396" cy="211052"/>
            </a:xfrm>
            <a:custGeom>
              <a:avLst/>
              <a:gdLst>
                <a:gd name="connsiteX0" fmla="*/ 3826 w 581396"/>
                <a:gd name="connsiteY0" fmla="*/ 16268 h 211052"/>
                <a:gd name="connsiteX1" fmla="*/ 284239 w 581396"/>
                <a:gd name="connsiteY1" fmla="*/ 209852 h 211052"/>
                <a:gd name="connsiteX2" fmla="*/ 292856 w 581396"/>
                <a:gd name="connsiteY2" fmla="*/ 209852 h 211052"/>
                <a:gd name="connsiteX3" fmla="*/ 577539 w 581396"/>
                <a:gd name="connsiteY3" fmla="*/ 16268 h 211052"/>
                <a:gd name="connsiteX4" fmla="*/ 568919 w 581396"/>
                <a:gd name="connsiteY4" fmla="*/ 1517 h 211052"/>
                <a:gd name="connsiteX5" fmla="*/ 284339 w 581396"/>
                <a:gd name="connsiteY5" fmla="*/ 195033 h 211052"/>
                <a:gd name="connsiteX6" fmla="*/ 290359 w 581396"/>
                <a:gd name="connsiteY6" fmla="*/ 193377 h 211052"/>
                <a:gd name="connsiteX7" fmla="*/ 281316 w 581396"/>
                <a:gd name="connsiteY7" fmla="*/ 187137 h 211052"/>
                <a:gd name="connsiteX8" fmla="*/ 250782 w 581396"/>
                <a:gd name="connsiteY8" fmla="*/ 166059 h 211052"/>
                <a:gd name="connsiteX9" fmla="*/ 152650 w 581396"/>
                <a:gd name="connsiteY9" fmla="*/ 98310 h 211052"/>
                <a:gd name="connsiteX10" fmla="*/ 12443 w 581396"/>
                <a:gd name="connsiteY10" fmla="*/ 1517 h 211052"/>
                <a:gd name="connsiteX11" fmla="*/ 3826 w 581396"/>
                <a:gd name="connsiteY11" fmla="*/ 16268 h 211052"/>
                <a:gd name="connsiteX12" fmla="*/ 3826 w 581396"/>
                <a:gd name="connsiteY12" fmla="*/ 16268 h 21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1396" h="211052">
                  <a:moveTo>
                    <a:pt x="3826" y="16268"/>
                  </a:moveTo>
                  <a:cubicBezTo>
                    <a:pt x="97296" y="80796"/>
                    <a:pt x="190764" y="145326"/>
                    <a:pt x="284239" y="209852"/>
                  </a:cubicBezTo>
                  <a:cubicBezTo>
                    <a:pt x="286574" y="211465"/>
                    <a:pt x="290520" y="211441"/>
                    <a:pt x="292856" y="209852"/>
                  </a:cubicBezTo>
                  <a:cubicBezTo>
                    <a:pt x="387755" y="145326"/>
                    <a:pt x="482652" y="80796"/>
                    <a:pt x="577539" y="16268"/>
                  </a:cubicBezTo>
                  <a:cubicBezTo>
                    <a:pt x="586591" y="10113"/>
                    <a:pt x="578059" y="-4693"/>
                    <a:pt x="568919" y="1517"/>
                  </a:cubicBezTo>
                  <a:cubicBezTo>
                    <a:pt x="474059" y="66025"/>
                    <a:pt x="379202" y="130528"/>
                    <a:pt x="284339" y="195033"/>
                  </a:cubicBezTo>
                  <a:cubicBezTo>
                    <a:pt x="289320" y="191647"/>
                    <a:pt x="295882" y="197190"/>
                    <a:pt x="290359" y="193377"/>
                  </a:cubicBezTo>
                  <a:cubicBezTo>
                    <a:pt x="287345" y="191298"/>
                    <a:pt x="284331" y="189216"/>
                    <a:pt x="281316" y="187137"/>
                  </a:cubicBezTo>
                  <a:cubicBezTo>
                    <a:pt x="271139" y="180109"/>
                    <a:pt x="260961" y="173082"/>
                    <a:pt x="250782" y="166059"/>
                  </a:cubicBezTo>
                  <a:cubicBezTo>
                    <a:pt x="218073" y="143475"/>
                    <a:pt x="185360" y="120893"/>
                    <a:pt x="152650" y="98310"/>
                  </a:cubicBezTo>
                  <a:cubicBezTo>
                    <a:pt x="105917" y="66047"/>
                    <a:pt x="59180" y="33784"/>
                    <a:pt x="12443" y="1517"/>
                  </a:cubicBezTo>
                  <a:cubicBezTo>
                    <a:pt x="3352" y="-4756"/>
                    <a:pt x="-5174" y="10057"/>
                    <a:pt x="3826" y="16268"/>
                  </a:cubicBezTo>
                  <a:lnTo>
                    <a:pt x="3826" y="16268"/>
                  </a:lnTo>
                  <a:close/>
                </a:path>
              </a:pathLst>
            </a:custGeom>
            <a:grpFill/>
            <a:ln w="14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A6966980-55A5-4C08-9E3D-4FB32CC75AFA}"/>
              </a:ext>
            </a:extLst>
          </p:cNvPr>
          <p:cNvSpPr/>
          <p:nvPr/>
        </p:nvSpPr>
        <p:spPr>
          <a:xfrm>
            <a:off x="2923585" y="5239619"/>
            <a:ext cx="440461" cy="446845"/>
          </a:xfrm>
          <a:custGeom>
            <a:avLst/>
            <a:gdLst>
              <a:gd name="connsiteX0" fmla="*/ 416685 w 440461"/>
              <a:gd name="connsiteY0" fmla="*/ 316217 h 446845"/>
              <a:gd name="connsiteX1" fmla="*/ 362084 w 440461"/>
              <a:gd name="connsiteY1" fmla="*/ 292983 h 446845"/>
              <a:gd name="connsiteX2" fmla="*/ 303868 w 440461"/>
              <a:gd name="connsiteY2" fmla="*/ 283571 h 446845"/>
              <a:gd name="connsiteX3" fmla="*/ 264711 w 440461"/>
              <a:gd name="connsiteY3" fmla="*/ 301944 h 446845"/>
              <a:gd name="connsiteX4" fmla="*/ 261497 w 440461"/>
              <a:gd name="connsiteY4" fmla="*/ 312932 h 446845"/>
              <a:gd name="connsiteX5" fmla="*/ 261231 w 440461"/>
              <a:gd name="connsiteY5" fmla="*/ 314001 h 446845"/>
              <a:gd name="connsiteX6" fmla="*/ 257298 w 440461"/>
              <a:gd name="connsiteY6" fmla="*/ 327591 h 446845"/>
              <a:gd name="connsiteX7" fmla="*/ 245431 w 440461"/>
              <a:gd name="connsiteY7" fmla="*/ 320449 h 446845"/>
              <a:gd name="connsiteX8" fmla="*/ 126901 w 440461"/>
              <a:gd name="connsiteY8" fmla="*/ 197569 h 446845"/>
              <a:gd name="connsiteX9" fmla="*/ 119658 w 440461"/>
              <a:gd name="connsiteY9" fmla="*/ 179179 h 446845"/>
              <a:gd name="connsiteX10" fmla="*/ 122155 w 440461"/>
              <a:gd name="connsiteY10" fmla="*/ 178434 h 446845"/>
              <a:gd name="connsiteX11" fmla="*/ 133485 w 440461"/>
              <a:gd name="connsiteY11" fmla="*/ 176401 h 446845"/>
              <a:gd name="connsiteX12" fmla="*/ 150788 w 440461"/>
              <a:gd name="connsiteY12" fmla="*/ 166883 h 446845"/>
              <a:gd name="connsiteX13" fmla="*/ 159688 w 440461"/>
              <a:gd name="connsiteY13" fmla="*/ 161935 h 446845"/>
              <a:gd name="connsiteX14" fmla="*/ 160969 w 440461"/>
              <a:gd name="connsiteY14" fmla="*/ 161312 h 446845"/>
              <a:gd name="connsiteX15" fmla="*/ 147977 w 440461"/>
              <a:gd name="connsiteY15" fmla="*/ 64712 h 446845"/>
              <a:gd name="connsiteX16" fmla="*/ 82540 w 440461"/>
              <a:gd name="connsiteY16" fmla="*/ 0 h 446845"/>
              <a:gd name="connsiteX17" fmla="*/ 72762 w 440461"/>
              <a:gd name="connsiteY17" fmla="*/ 2425 h 446845"/>
              <a:gd name="connsiteX18" fmla="*/ 72286 w 440461"/>
              <a:gd name="connsiteY18" fmla="*/ 2700 h 446845"/>
              <a:gd name="connsiteX19" fmla="*/ 62763 w 440461"/>
              <a:gd name="connsiteY19" fmla="*/ 7958 h 446845"/>
              <a:gd name="connsiteX20" fmla="*/ 61691 w 440461"/>
              <a:gd name="connsiteY20" fmla="*/ 8586 h 446845"/>
              <a:gd name="connsiteX21" fmla="*/ 26490 w 440461"/>
              <a:gd name="connsiteY21" fmla="*/ 37248 h 446845"/>
              <a:gd name="connsiteX22" fmla="*/ 9249 w 440461"/>
              <a:gd name="connsiteY22" fmla="*/ 63634 h 446845"/>
              <a:gd name="connsiteX23" fmla="*/ 1928 w 440461"/>
              <a:gd name="connsiteY23" fmla="*/ 121133 h 446845"/>
              <a:gd name="connsiteX24" fmla="*/ 121520 w 440461"/>
              <a:gd name="connsiteY24" fmla="*/ 321915 h 446845"/>
              <a:gd name="connsiteX25" fmla="*/ 322837 w 440461"/>
              <a:gd name="connsiteY25" fmla="*/ 445710 h 446845"/>
              <a:gd name="connsiteX26" fmla="*/ 338901 w 440461"/>
              <a:gd name="connsiteY26" fmla="*/ 446845 h 446845"/>
              <a:gd name="connsiteX27" fmla="*/ 386831 w 440461"/>
              <a:gd name="connsiteY27" fmla="*/ 432738 h 446845"/>
              <a:gd name="connsiteX28" fmla="*/ 435853 w 440461"/>
              <a:gd name="connsiteY28" fmla="*/ 365075 h 446845"/>
              <a:gd name="connsiteX29" fmla="*/ 436350 w 440461"/>
              <a:gd name="connsiteY29" fmla="*/ 363433 h 446845"/>
              <a:gd name="connsiteX30" fmla="*/ 437985 w 440461"/>
              <a:gd name="connsiteY30" fmla="*/ 357823 h 446845"/>
              <a:gd name="connsiteX31" fmla="*/ 439245 w 440461"/>
              <a:gd name="connsiteY31" fmla="*/ 353469 h 446845"/>
              <a:gd name="connsiteX32" fmla="*/ 439631 w 440461"/>
              <a:gd name="connsiteY32" fmla="*/ 352334 h 446845"/>
              <a:gd name="connsiteX33" fmla="*/ 416685 w 440461"/>
              <a:gd name="connsiteY33" fmla="*/ 316217 h 44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40461" h="446845">
                <a:moveTo>
                  <a:pt x="416685" y="316217"/>
                </a:moveTo>
                <a:cubicBezTo>
                  <a:pt x="402698" y="307355"/>
                  <a:pt x="383296" y="299111"/>
                  <a:pt x="362084" y="292983"/>
                </a:cubicBezTo>
                <a:cubicBezTo>
                  <a:pt x="341069" y="286911"/>
                  <a:pt x="320397" y="283571"/>
                  <a:pt x="303868" y="283571"/>
                </a:cubicBezTo>
                <a:cubicBezTo>
                  <a:pt x="281505" y="283571"/>
                  <a:pt x="268347" y="289699"/>
                  <a:pt x="264711" y="301944"/>
                </a:cubicBezTo>
                <a:cubicBezTo>
                  <a:pt x="264700" y="301976"/>
                  <a:pt x="263287" y="306959"/>
                  <a:pt x="261497" y="312932"/>
                </a:cubicBezTo>
                <a:cubicBezTo>
                  <a:pt x="261408" y="313252"/>
                  <a:pt x="261309" y="313626"/>
                  <a:pt x="261231" y="314001"/>
                </a:cubicBezTo>
                <a:lnTo>
                  <a:pt x="257298" y="327591"/>
                </a:lnTo>
                <a:cubicBezTo>
                  <a:pt x="252790" y="326312"/>
                  <a:pt x="248724" y="323888"/>
                  <a:pt x="245431" y="320449"/>
                </a:cubicBezTo>
                <a:lnTo>
                  <a:pt x="126901" y="197569"/>
                </a:lnTo>
                <a:cubicBezTo>
                  <a:pt x="122166" y="192647"/>
                  <a:pt x="119642" y="186084"/>
                  <a:pt x="119658" y="179179"/>
                </a:cubicBezTo>
                <a:cubicBezTo>
                  <a:pt x="120470" y="178941"/>
                  <a:pt x="121299" y="178694"/>
                  <a:pt x="122155" y="178434"/>
                </a:cubicBezTo>
                <a:cubicBezTo>
                  <a:pt x="126558" y="178908"/>
                  <a:pt x="130575" y="178114"/>
                  <a:pt x="133485" y="176401"/>
                </a:cubicBezTo>
                <a:lnTo>
                  <a:pt x="150788" y="166883"/>
                </a:lnTo>
                <a:cubicBezTo>
                  <a:pt x="155428" y="164299"/>
                  <a:pt x="159289" y="162166"/>
                  <a:pt x="159688" y="161935"/>
                </a:cubicBezTo>
                <a:cubicBezTo>
                  <a:pt x="160124" y="161753"/>
                  <a:pt x="160555" y="161544"/>
                  <a:pt x="160969" y="161312"/>
                </a:cubicBezTo>
                <a:cubicBezTo>
                  <a:pt x="183885" y="148570"/>
                  <a:pt x="168294" y="101310"/>
                  <a:pt x="147977" y="64712"/>
                </a:cubicBezTo>
                <a:cubicBezTo>
                  <a:pt x="141982" y="53907"/>
                  <a:pt x="110632" y="0"/>
                  <a:pt x="82540" y="0"/>
                </a:cubicBezTo>
                <a:cubicBezTo>
                  <a:pt x="79015" y="0"/>
                  <a:pt x="75729" y="816"/>
                  <a:pt x="72762" y="2425"/>
                </a:cubicBezTo>
                <a:cubicBezTo>
                  <a:pt x="72601" y="2513"/>
                  <a:pt x="72441" y="2607"/>
                  <a:pt x="72286" y="2700"/>
                </a:cubicBezTo>
                <a:lnTo>
                  <a:pt x="62763" y="7958"/>
                </a:lnTo>
                <a:cubicBezTo>
                  <a:pt x="62431" y="8129"/>
                  <a:pt x="62056" y="8354"/>
                  <a:pt x="61691" y="8586"/>
                </a:cubicBezTo>
                <a:cubicBezTo>
                  <a:pt x="47588" y="16324"/>
                  <a:pt x="37357" y="24656"/>
                  <a:pt x="26490" y="37248"/>
                </a:cubicBezTo>
                <a:cubicBezTo>
                  <a:pt x="19419" y="45437"/>
                  <a:pt x="13618" y="54315"/>
                  <a:pt x="9249" y="63634"/>
                </a:cubicBezTo>
                <a:cubicBezTo>
                  <a:pt x="371" y="82547"/>
                  <a:pt x="-2220" y="102925"/>
                  <a:pt x="1928" y="121133"/>
                </a:cubicBezTo>
                <a:cubicBezTo>
                  <a:pt x="7691" y="175911"/>
                  <a:pt x="51228" y="249018"/>
                  <a:pt x="121520" y="321915"/>
                </a:cubicBezTo>
                <a:cubicBezTo>
                  <a:pt x="187585" y="390437"/>
                  <a:pt x="264722" y="437874"/>
                  <a:pt x="322837" y="445710"/>
                </a:cubicBezTo>
                <a:cubicBezTo>
                  <a:pt x="328516" y="446471"/>
                  <a:pt x="333775" y="446845"/>
                  <a:pt x="338901" y="446845"/>
                </a:cubicBezTo>
                <a:cubicBezTo>
                  <a:pt x="356569" y="446845"/>
                  <a:pt x="372247" y="442239"/>
                  <a:pt x="386831" y="432738"/>
                </a:cubicBezTo>
                <a:cubicBezTo>
                  <a:pt x="409591" y="417936"/>
                  <a:pt x="424728" y="397027"/>
                  <a:pt x="435853" y="365075"/>
                </a:cubicBezTo>
                <a:cubicBezTo>
                  <a:pt x="436019" y="364624"/>
                  <a:pt x="436197" y="364039"/>
                  <a:pt x="436350" y="363433"/>
                </a:cubicBezTo>
                <a:lnTo>
                  <a:pt x="437985" y="357823"/>
                </a:lnTo>
                <a:cubicBezTo>
                  <a:pt x="438703" y="355387"/>
                  <a:pt x="439222" y="353591"/>
                  <a:pt x="439245" y="353469"/>
                </a:cubicBezTo>
                <a:cubicBezTo>
                  <a:pt x="439388" y="353094"/>
                  <a:pt x="439520" y="352719"/>
                  <a:pt x="439631" y="352334"/>
                </a:cubicBezTo>
                <a:cubicBezTo>
                  <a:pt x="443159" y="340233"/>
                  <a:pt x="435435" y="328076"/>
                  <a:pt x="416685" y="316217"/>
                </a:cubicBezTo>
                <a:close/>
              </a:path>
            </a:pathLst>
          </a:custGeom>
          <a:solidFill>
            <a:srgbClr val="0070C0"/>
          </a:solidFill>
          <a:ln w="876" cap="flat">
            <a:noFill/>
            <a:prstDash val="solid"/>
            <a:miter/>
          </a:ln>
        </p:spPr>
        <p:txBody>
          <a:bodyPr rtlCol="0" anchor="ctr"/>
          <a:lstStyle/>
          <a:p>
            <a:endParaRPr lang="pl-PL"/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8CEFE835-47D5-4B4A-BFE0-4DCB70EEE7A7}"/>
              </a:ext>
            </a:extLst>
          </p:cNvPr>
          <p:cNvGrpSpPr/>
          <p:nvPr/>
        </p:nvGrpSpPr>
        <p:grpSpPr>
          <a:xfrm>
            <a:off x="858670" y="439726"/>
            <a:ext cx="10022375" cy="933450"/>
            <a:chOff x="409535" y="540239"/>
            <a:chExt cx="10022375" cy="933450"/>
          </a:xfrm>
        </p:grpSpPr>
        <p:pic>
          <p:nvPicPr>
            <p:cNvPr id="15" name="Obraz 14" descr="logo powiatu mikołowskiego">
              <a:extLst>
                <a:ext uri="{FF2B5EF4-FFF2-40B4-BE49-F238E27FC236}">
                  <a16:creationId xmlns:a16="http://schemas.microsoft.com/office/drawing/2014/main" id="{46A93110-BF94-4B2A-916B-100FEC9149C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35" y="540239"/>
              <a:ext cx="1943100" cy="828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g-logo" descr="Strona główna - Powiatowy Urząd Pracy w Mikołowie">
              <a:extLst>
                <a:ext uri="{FF2B5EF4-FFF2-40B4-BE49-F238E27FC236}">
                  <a16:creationId xmlns:a16="http://schemas.microsoft.com/office/drawing/2014/main" id="{F09668CE-5032-4B69-853C-6484805134B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3929" y="805313"/>
              <a:ext cx="1619250" cy="571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815E82DF-C751-4C1F-AE7D-0828622D01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81001" y="540239"/>
              <a:ext cx="725487" cy="896190"/>
            </a:xfrm>
            <a:prstGeom prst="rect">
              <a:avLst/>
            </a:prstGeom>
          </p:spPr>
        </p:pic>
        <p:pic>
          <p:nvPicPr>
            <p:cNvPr id="18" name="Obraz 17" descr="Tarcza Antykryzysowa">
              <a:extLst>
                <a:ext uri="{FF2B5EF4-FFF2-40B4-BE49-F238E27FC236}">
                  <a16:creationId xmlns:a16="http://schemas.microsoft.com/office/drawing/2014/main" id="{8947ED73-B720-46FF-AB4D-D1DFB8C4139E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22" y="540239"/>
              <a:ext cx="1533525" cy="933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8CD8F343-3101-48BD-ABAC-74043BAF2D33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8070" y="601516"/>
              <a:ext cx="1513840" cy="81089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3089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KWOTA ZREALIZOWANYCH W 2021 ROKU WYDATKÓW WYNIOSŁA: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18 533 438,38 zł;</a:t>
            </a:r>
          </a:p>
          <a:p>
            <a:pPr marL="0" indent="0" algn="ctr">
              <a:buNone/>
            </a:pPr>
            <a:endParaRPr lang="pl-PL" sz="6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600" b="1" i="1" dirty="0">
                <a:latin typeface="Calibri" panose="020F0502020204030204" pitchFamily="34" charset="0"/>
              </a:rPr>
              <a:t>Miesiąc maj’2021 r. to miesiąc z najwyższą wartością zrealizowanych wydatków w ciągu roku na kwotę </a:t>
            </a:r>
            <a:r>
              <a:rPr lang="pl-PL" sz="26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3 023 072,31 zł </a:t>
            </a:r>
          </a:p>
          <a:p>
            <a:pPr marL="0" indent="0" algn="ctr">
              <a:buNone/>
            </a:pPr>
            <a:r>
              <a:rPr lang="pl-PL" sz="2600" b="1" i="1" dirty="0">
                <a:latin typeface="Calibri" panose="020F0502020204030204" pitchFamily="34" charset="0"/>
              </a:rPr>
              <a:t>Miesiąc wrzesień’2021 r. to miesiąc z najniższą wartością zrealizowanych wydatków w ciągu roku na kwotę</a:t>
            </a:r>
            <a:r>
              <a:rPr lang="pl-PL" sz="26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838 139,50 zł </a:t>
            </a:r>
          </a:p>
          <a:p>
            <a:pPr marL="0" indent="0" algn="ctr">
              <a:buNone/>
            </a:pPr>
            <a:endParaRPr lang="pl-PL" sz="2600" b="1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2600" b="1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153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/>
        </p:nvGraphicFramePr>
        <p:xfrm>
          <a:off x="1366684" y="167150"/>
          <a:ext cx="8783484" cy="642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252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3961" y="216582"/>
          <a:ext cx="11307096" cy="4714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8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POZOSTAŁE</a:t>
                      </a:r>
                      <a:r>
                        <a:rPr lang="pl-PL" baseline="0" dirty="0"/>
                        <a:t> WYDATKI FUNDUSZU PRACY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i="1" dirty="0"/>
                        <a:t>RODZAJ WYDATKU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/>
                        <a:t>WYKONANIE KASOWE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/>
                        <a:t>% REALIZACJI PLANU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Refundacja</a:t>
                      </a:r>
                      <a:r>
                        <a:rPr lang="pl-PL" sz="1600" baseline="0" dirty="0"/>
                        <a:t> dodatków do wynagrodzeń, o których mowa w art. 100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99 200,00 zł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99 197,30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99,99%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Opracowywanie, wydawanie i rozpowszechnianie</a:t>
                      </a:r>
                      <a:r>
                        <a:rPr lang="pl-PL" sz="1600" baseline="0" dirty="0"/>
                        <a:t> informacji o usługach organów zatrudnienia oraz innych partnerów rynku pracy, dla bezrobotnych i poszukujących pracy oraz pracodawców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25 000,00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24</a:t>
                      </a:r>
                      <a:r>
                        <a:rPr lang="pl-PL" baseline="0" dirty="0"/>
                        <a:t> 958,98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99,84%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Koszty wezwań, zawiadomień,</a:t>
                      </a:r>
                      <a:r>
                        <a:rPr lang="pl-PL" sz="1600" baseline="0" dirty="0"/>
                        <a:t> zakupu lub druku kart rejestracyjnych (…)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109</a:t>
                      </a:r>
                      <a:r>
                        <a:rPr lang="pl-PL" baseline="0" dirty="0"/>
                        <a:t> 400,00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109 366,25 zł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99,97%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Koszty wprowadzania, rozwijania i eksploatacji</a:t>
                      </a:r>
                      <a:r>
                        <a:rPr lang="pl-PL" sz="1600" baseline="0" dirty="0"/>
                        <a:t> systemu teleinformatycznego i technologii cyfrowych w </a:t>
                      </a:r>
                      <a:r>
                        <a:rPr lang="pl-PL" sz="1600" baseline="0" dirty="0" err="1"/>
                        <a:t>psz</a:t>
                      </a:r>
                      <a:r>
                        <a:rPr lang="pl-PL" sz="1600" baseline="0" dirty="0"/>
                        <a:t> (…)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64</a:t>
                      </a:r>
                      <a:r>
                        <a:rPr lang="pl-PL" baseline="0" dirty="0"/>
                        <a:t> 367,05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64</a:t>
                      </a:r>
                      <a:r>
                        <a:rPr lang="pl-PL" baseline="0" dirty="0"/>
                        <a:t> 364,80 </a:t>
                      </a:r>
                      <a:r>
                        <a:rPr lang="pl-PL" dirty="0"/>
                        <a:t>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99,99%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Koszty szkolenia i studiów, w tym studiów</a:t>
                      </a:r>
                      <a:r>
                        <a:rPr lang="pl-PL" sz="1600" baseline="0" dirty="0"/>
                        <a:t> podyplomowych, kadr </a:t>
                      </a:r>
                      <a:r>
                        <a:rPr lang="pl-PL" sz="1600" baseline="0" dirty="0" err="1"/>
                        <a:t>psz</a:t>
                      </a:r>
                      <a:r>
                        <a:rPr lang="pl-PL" sz="1600" baseline="0" dirty="0"/>
                        <a:t> i kadr OHP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28 400,00</a:t>
                      </a:r>
                      <a:r>
                        <a:rPr lang="pl-PL" baseline="0" dirty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28 399,88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99,99%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Koszty postępowania</a:t>
                      </a:r>
                      <a:r>
                        <a:rPr lang="pl-PL" sz="1600" baseline="0" dirty="0"/>
                        <a:t> sądowego i egzekucyjnego w sprawach nienależnie pobranych, świadczeń pieniężnych i innych wypłat z FP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1 880,00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1 871,57</a:t>
                      </a:r>
                      <a:r>
                        <a:rPr lang="pl-PL" baseline="0" dirty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99,55%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328 247,05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328</a:t>
                      </a:r>
                      <a:r>
                        <a:rPr lang="pl-PL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158,78 zł</a:t>
                      </a:r>
                      <a:endParaRPr lang="pl-PL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99,97%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0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55940" y="324465"/>
            <a:ext cx="7324162" cy="5948516"/>
          </a:xfrm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>
                <a:latin typeface="Calibri" panose="020F0502020204030204" pitchFamily="34" charset="0"/>
              </a:rPr>
              <a:t>W ramach środków KFS przeszkolone zostały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303</a:t>
            </a:r>
            <a:r>
              <a:rPr lang="pl-PL" b="1" dirty="0">
                <a:latin typeface="Calibri" panose="020F0502020204030204" pitchFamily="34" charset="0"/>
              </a:rPr>
              <a:t> osoby.      </a:t>
            </a:r>
          </a:p>
          <a:p>
            <a:pPr marL="0" indent="0" algn="ctr">
              <a:buNone/>
            </a:pPr>
            <a:r>
              <a:rPr lang="pl-PL" b="1" dirty="0">
                <a:latin typeface="Calibri" panose="020F0502020204030204" pitchFamily="34" charset="0"/>
              </a:rPr>
              <a:t>                                                             </a:t>
            </a:r>
          </a:p>
          <a:p>
            <a:pPr marL="0" indent="0" algn="ctr">
              <a:buNone/>
            </a:pPr>
            <a:r>
              <a:rPr lang="pl-PL" dirty="0"/>
              <a:t>Plan:           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751 500,00 zł</a:t>
            </a:r>
          </a:p>
          <a:p>
            <a:pPr marL="0" indent="0" algn="ctr">
              <a:buNone/>
            </a:pPr>
            <a:r>
              <a:rPr lang="pl-PL" dirty="0"/>
              <a:t>Wykonanie kasowe:  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749 974,40 zł </a:t>
            </a:r>
            <a:r>
              <a:rPr lang="pl-PL" dirty="0"/>
              <a:t>(99,80%) </a:t>
            </a:r>
          </a:p>
          <a:p>
            <a:pPr marL="0" indent="0" algn="ctr">
              <a:buNone/>
            </a:pPr>
            <a:r>
              <a:rPr lang="pl-PL" i="1" u="sng" dirty="0"/>
              <a:t>z tego: </a:t>
            </a:r>
          </a:p>
          <a:p>
            <a:pPr marL="0" indent="0" algn="ctr">
              <a:buNone/>
            </a:pPr>
            <a:r>
              <a:rPr lang="pl-PL" i="1" dirty="0"/>
              <a:t>741 818,76 zł </a:t>
            </a:r>
          </a:p>
          <a:p>
            <a:pPr marL="0" indent="0" algn="ctr">
              <a:buNone/>
            </a:pPr>
            <a:r>
              <a:rPr lang="pl-PL" b="1" i="1" dirty="0"/>
              <a:t>(kursy i studia podyplomowe realizowane z inicjatywy pracodawcy lub za jego zgodą) </a:t>
            </a:r>
          </a:p>
          <a:p>
            <a:pPr marL="0" indent="0" algn="ctr">
              <a:buNone/>
            </a:pPr>
            <a:r>
              <a:rPr lang="pl-PL" i="1" dirty="0"/>
              <a:t> 8 155,64 zł </a:t>
            </a:r>
          </a:p>
          <a:p>
            <a:pPr marL="0" indent="0" algn="ctr">
              <a:buNone/>
            </a:pPr>
            <a:r>
              <a:rPr lang="pl-PL" i="1" dirty="0"/>
              <a:t>(</a:t>
            </a:r>
            <a:r>
              <a:rPr lang="pl-PL" b="1" dirty="0"/>
              <a:t>promocja KFS) </a:t>
            </a:r>
            <a:r>
              <a:rPr lang="pl-PL" b="1" dirty="0">
                <a:latin typeface="Calibri" panose="020F0502020204030204" pitchFamily="34" charset="0"/>
              </a:rPr>
              <a:t>                 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453081" y="1686698"/>
            <a:ext cx="3023287" cy="3811588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B050"/>
                </a:solidFill>
              </a:rPr>
              <a:t>KRAJOWY FUNDUSZ SZKOLENIOWY (KFS)</a:t>
            </a:r>
          </a:p>
        </p:txBody>
      </p:sp>
    </p:spTree>
    <p:extLst>
      <p:ext uri="{BB962C8B-B14F-4D97-AF65-F5344CB8AC3E}">
        <p14:creationId xmlns:p14="http://schemas.microsoft.com/office/powerpoint/2010/main" val="28945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8422852-11D2-413A-8468-3C1046A4E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0791" y="132897"/>
            <a:ext cx="1511939" cy="810838"/>
          </a:xfrm>
          <a:prstGeom prst="rect">
            <a:avLst/>
          </a:prstGeom>
        </p:spPr>
      </p:pic>
      <p:sp>
        <p:nvSpPr>
          <p:cNvPr id="8" name="Tytuł 1">
            <a:extLst>
              <a:ext uri="{FF2B5EF4-FFF2-40B4-BE49-F238E27FC236}">
                <a16:creationId xmlns:a16="http://schemas.microsoft.com/office/drawing/2014/main" id="{BC5F8CF3-5860-4575-8DA0-2F1B41EF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7190"/>
            <a:ext cx="8596668" cy="89473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pl-PL" sz="1860" dirty="0">
                <a:solidFill>
                  <a:schemeClr val="tx1"/>
                </a:solidFill>
              </a:rPr>
              <a:t>KRAJOWY FUNDUSZ SZKOLENIOWY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2CD12F0-1F31-46AA-8E9B-063F8C30F818}"/>
              </a:ext>
            </a:extLst>
          </p:cNvPr>
          <p:cNvSpPr txBox="1"/>
          <p:nvPr/>
        </p:nvSpPr>
        <p:spPr>
          <a:xfrm>
            <a:off x="1161979" y="594557"/>
            <a:ext cx="8188497" cy="264687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400" dirty="0"/>
              <a:t>2020</a:t>
            </a:r>
          </a:p>
          <a:p>
            <a:endParaRPr lang="pl-PL" sz="1200" dirty="0"/>
          </a:p>
          <a:p>
            <a:r>
              <a:rPr lang="pl-PL" sz="1400" dirty="0"/>
              <a:t>W ramach Krajowego Funduszu Szkoleniowego przeszkolono 340 osób.</a:t>
            </a:r>
          </a:p>
          <a:p>
            <a:endParaRPr lang="pl-PL" sz="1400" dirty="0"/>
          </a:p>
          <a:p>
            <a:r>
              <a:rPr lang="pl-PL" sz="1400" dirty="0"/>
              <a:t>Najwięcej szkoleń przeprowadzono w następującym zakresie:</a:t>
            </a:r>
          </a:p>
          <a:p>
            <a:endParaRPr lang="pl-PL" sz="1400" dirty="0"/>
          </a:p>
          <a:p>
            <a:r>
              <a:rPr lang="pl-PL" sz="1400" dirty="0"/>
              <a:t>- fryzjerstwo</a:t>
            </a:r>
          </a:p>
          <a:p>
            <a:r>
              <a:rPr lang="pl-PL" sz="1400" dirty="0"/>
              <a:t>- księgowość</a:t>
            </a:r>
          </a:p>
          <a:p>
            <a:r>
              <a:rPr lang="pl-PL" sz="1400" dirty="0"/>
              <a:t>- prawo jazdy kat. C</a:t>
            </a:r>
          </a:p>
          <a:p>
            <a:r>
              <a:rPr lang="pl-PL" sz="1400" dirty="0"/>
              <a:t>- uprawnienia na wózki widłowe</a:t>
            </a:r>
          </a:p>
          <a:p>
            <a:r>
              <a:rPr lang="pl-PL" sz="1400" dirty="0"/>
              <a:t>- kosmetyka</a:t>
            </a:r>
          </a:p>
          <a:p>
            <a:r>
              <a:rPr lang="pl-PL" sz="1400" dirty="0"/>
              <a:t>- tworzenie receptur i układanie jadłospisów zgodnych z obowiązującymi wymogami prawnymi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DB83844-9275-4788-A42F-7469E0BCD254}"/>
              </a:ext>
            </a:extLst>
          </p:cNvPr>
          <p:cNvSpPr txBox="1"/>
          <p:nvPr/>
        </p:nvSpPr>
        <p:spPr>
          <a:xfrm>
            <a:off x="1161978" y="3585787"/>
            <a:ext cx="8188497" cy="2893100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400" dirty="0"/>
              <a:t>2021</a:t>
            </a:r>
          </a:p>
          <a:p>
            <a:endParaRPr lang="pl-PL" sz="1400" dirty="0"/>
          </a:p>
          <a:p>
            <a:r>
              <a:rPr lang="pl-PL" sz="1400" dirty="0"/>
              <a:t>W ramach Krajowego Funduszu Szkoleniowego przeszkolono 303 osoby.</a:t>
            </a:r>
          </a:p>
          <a:p>
            <a:endParaRPr lang="pl-PL" sz="1400" dirty="0"/>
          </a:p>
          <a:p>
            <a:r>
              <a:rPr lang="pl-PL" sz="1400" dirty="0"/>
              <a:t>W roku 2021 najwięcej szkoleń przeprowadzono w następującym zakresie:</a:t>
            </a:r>
          </a:p>
          <a:p>
            <a:endParaRPr lang="pl-PL" sz="1400" dirty="0"/>
          </a:p>
          <a:p>
            <a:r>
              <a:rPr lang="pl-PL" sz="1400" dirty="0"/>
              <a:t>- fryzjerstwo</a:t>
            </a:r>
          </a:p>
          <a:p>
            <a:r>
              <a:rPr lang="pl-PL" sz="1400" dirty="0"/>
              <a:t>- </a:t>
            </a:r>
            <a:r>
              <a:rPr lang="pl-PL" sz="1400" dirty="0" err="1"/>
              <a:t>social</a:t>
            </a:r>
            <a:r>
              <a:rPr lang="pl-PL" sz="1400" dirty="0"/>
              <a:t> media</a:t>
            </a:r>
          </a:p>
          <a:p>
            <a:r>
              <a:rPr lang="pl-PL" sz="1400" dirty="0"/>
              <a:t>- księgowość</a:t>
            </a:r>
          </a:p>
          <a:p>
            <a:r>
              <a:rPr lang="pl-PL" sz="1400" dirty="0"/>
              <a:t>- prawo jazdy kat. C</a:t>
            </a:r>
          </a:p>
          <a:p>
            <a:r>
              <a:rPr lang="pl-PL" sz="1400" dirty="0"/>
              <a:t>- gastronomia</a:t>
            </a:r>
          </a:p>
          <a:p>
            <a:r>
              <a:rPr lang="pl-PL" sz="1400" dirty="0"/>
              <a:t>- kosmetyka</a:t>
            </a:r>
          </a:p>
          <a:p>
            <a:endParaRPr lang="pl-PL" sz="1400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86C5F05-6B46-44E1-848D-6B797958E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104" y="2137694"/>
            <a:ext cx="2727572" cy="289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9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11892" y="217157"/>
          <a:ext cx="11118952" cy="630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0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Aktywne formy przeciwdziałaniu</a:t>
                      </a:r>
                      <a:r>
                        <a:rPr lang="pl-PL" baseline="0" dirty="0"/>
                        <a:t> bezrobocia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Forma wsparcia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Plan wydatków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Wydatek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%</a:t>
                      </a:r>
                      <a:r>
                        <a:rPr lang="pl-PL" sz="1400" b="1" baseline="0" dirty="0"/>
                        <a:t> wykonania planu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Ilość osób,</a:t>
                      </a:r>
                      <a:r>
                        <a:rPr lang="pl-PL" sz="1400" b="1" baseline="0" dirty="0"/>
                        <a:t> za które poniesiono wydatek</a:t>
                      </a:r>
                      <a:endParaRPr lang="pl-P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szkolenia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168 109,85 zł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114 815,51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68,30%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61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Prace</a:t>
                      </a:r>
                      <a:r>
                        <a:rPr lang="pl-PL" baseline="0" dirty="0"/>
                        <a:t> społecznie użyteczne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</a:t>
                      </a:r>
                      <a:r>
                        <a:rPr lang="pl-PL" baseline="0" dirty="0"/>
                        <a:t> 667,80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31,11%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19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Roboty publiczne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9 665,58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96,66%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osoby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Refundacja</a:t>
                      </a:r>
                      <a:r>
                        <a:rPr lang="pl-PL" baseline="0" dirty="0"/>
                        <a:t> kosztów wyposażenia i doposażenia stanowiska pracy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822 630,57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788 121,79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95,81%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37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Dofinansowanie podejmowania działalności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2 198 797,68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2 106 378,04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95,80%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107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Prace interwencyjne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382 783,55</a:t>
                      </a:r>
                      <a:r>
                        <a:rPr lang="pl-PL" baseline="0" dirty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256</a:t>
                      </a:r>
                      <a:r>
                        <a:rPr lang="pl-PL" baseline="0" dirty="0"/>
                        <a:t> 163,49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66,94%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61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Studia podyplomowe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14 760,00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4 875,03</a:t>
                      </a:r>
                      <a:r>
                        <a:rPr lang="pl-PL" baseline="0" dirty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33,03%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osoba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staże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1 398 706,78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1 216 602,30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86,98%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184 osoby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Bon na zasiedlenie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20 000,00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100,00%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osoby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Dofinansowanie wynagrodzenia skierowanych bezrobotnych</a:t>
                      </a:r>
                      <a:r>
                        <a:rPr lang="pl-PL" baseline="0" dirty="0"/>
                        <a:t> powyżej 50 </a:t>
                      </a:r>
                      <a:r>
                        <a:rPr lang="pl-PL" baseline="0" dirty="0" err="1"/>
                        <a:t>rż</a:t>
                      </a:r>
                      <a:r>
                        <a:rPr lang="pl-PL" baseline="0" dirty="0"/>
                        <a:t>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107 800,00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68 059,21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63,13%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Badania osób bezrobotnych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</a:t>
                      </a:r>
                      <a:r>
                        <a:rPr lang="pl-PL" baseline="0" dirty="0"/>
                        <a:t> 500,00 zł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2 882,00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52,40%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5 189 088,43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4 606 230,75 zł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88,77%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502</a:t>
                      </a:r>
                      <a:r>
                        <a:rPr lang="pl-PL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osoby</a:t>
                      </a:r>
                      <a:endParaRPr lang="pl-PL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17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42452" y="1329236"/>
          <a:ext cx="11307096" cy="3876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8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/>
                        <a:t>ŚWIADCZENIA SOCJALNO-BYTOWE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i="1" dirty="0">
                          <a:latin typeface="+mj-lt"/>
                        </a:rPr>
                        <a:t>RODZAJ WYDATKU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pl-PL" b="1" i="1" dirty="0">
                        <a:latin typeface="+mj-lt"/>
                      </a:endParaRPr>
                    </a:p>
                    <a:p>
                      <a:pPr algn="ctr"/>
                      <a:endParaRPr lang="pl-PL" b="1" i="1" dirty="0">
                        <a:latin typeface="+mj-lt"/>
                      </a:endParaRPr>
                    </a:p>
                    <a:p>
                      <a:pPr algn="ctr"/>
                      <a:endParaRPr lang="pl-PL" b="1" i="1" dirty="0">
                        <a:latin typeface="+mj-lt"/>
                      </a:endParaRPr>
                    </a:p>
                    <a:p>
                      <a:pPr algn="ctr"/>
                      <a:endParaRPr lang="pl-PL" b="1" i="1" dirty="0">
                        <a:latin typeface="+mj-lt"/>
                      </a:endParaRPr>
                    </a:p>
                    <a:p>
                      <a:pPr algn="ctr"/>
                      <a:endParaRPr lang="pl-PL" b="1" i="1" dirty="0">
                        <a:latin typeface="+mj-lt"/>
                      </a:endParaRPr>
                    </a:p>
                    <a:p>
                      <a:pPr algn="ctr"/>
                      <a:r>
                        <a:rPr lang="pl-PL" b="1" i="1" dirty="0">
                          <a:latin typeface="+mj-lt"/>
                        </a:rPr>
                        <a:t>Środki przekazywane do PUP przez Ministerstwo </a:t>
                      </a:r>
                      <a:r>
                        <a:rPr lang="pl-PL" b="1" i="1" baseline="0" dirty="0">
                          <a:latin typeface="+mj-lt"/>
                        </a:rPr>
                        <a:t> wg potrzeb</a:t>
                      </a:r>
                      <a:endParaRPr lang="pl-PL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>
                          <a:latin typeface="+mj-lt"/>
                        </a:rPr>
                        <a:t>WYKONANIE KASOWE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latin typeface="+mj-lt"/>
                        </a:rPr>
                        <a:t>Ilość osób,</a:t>
                      </a:r>
                      <a:r>
                        <a:rPr lang="pl-PL" sz="1800" b="1" baseline="0" dirty="0">
                          <a:latin typeface="+mj-lt"/>
                        </a:rPr>
                        <a:t> za które poniesiono wydatek</a:t>
                      </a:r>
                      <a:endParaRPr lang="pl-PL" sz="1800" b="1" dirty="0">
                        <a:latin typeface="+mj-lt"/>
                      </a:endParaRPr>
                    </a:p>
                    <a:p>
                      <a:pPr algn="ctr"/>
                      <a:endParaRPr lang="pl-PL" b="1" i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+mj-lt"/>
                        </a:rPr>
                        <a:t>Zasiłki</a:t>
                      </a:r>
                      <a:r>
                        <a:rPr lang="pl-PL" sz="1600" baseline="0" dirty="0">
                          <a:latin typeface="+mj-lt"/>
                        </a:rPr>
                        <a:t> podstawowe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1 338 721,27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437 osób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+mj-lt"/>
                        </a:rPr>
                        <a:t>Zasiłki obniżone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484 288,47 zł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215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+mj-lt"/>
                        </a:rPr>
                        <a:t>Zasiłki podwyższone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1 583</a:t>
                      </a:r>
                      <a:r>
                        <a:rPr lang="pl-PL" baseline="0" dirty="0">
                          <a:latin typeface="+mj-lt"/>
                        </a:rPr>
                        <a:t> 883,32 zł 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266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+mj-lt"/>
                        </a:rPr>
                        <a:t>Składki ZUS od </a:t>
                      </a:r>
                      <a:r>
                        <a:rPr lang="pl-PL" sz="1600" dirty="0" err="1">
                          <a:latin typeface="+mj-lt"/>
                        </a:rPr>
                        <a:t>ww</a:t>
                      </a:r>
                      <a:r>
                        <a:rPr lang="pl-PL" sz="1600" dirty="0">
                          <a:latin typeface="+mj-lt"/>
                        </a:rPr>
                        <a:t> zasiłków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983 404,26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+mj-lt"/>
                        </a:rPr>
                        <a:t>Dodatki aktywizacyjne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204 443,50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208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+mj-lt"/>
                        </a:rPr>
                        <a:t>Świadczenia integracyjne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295 928,79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+mj-lt"/>
                        </a:rPr>
                        <a:t>35 osób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razem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pl-PL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4 890 669,51 zł</a:t>
                      </a:r>
                      <a:endParaRPr lang="pl-PL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1 161 osób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10796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2498</TotalTime>
  <Words>2058</Words>
  <Application>Microsoft Office PowerPoint</Application>
  <PresentationFormat>Panoramiczny</PresentationFormat>
  <Paragraphs>457</Paragraphs>
  <Slides>25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DejaVuSans</vt:lpstr>
      <vt:lpstr>DejaVuSans-Bold</vt:lpstr>
      <vt:lpstr>Trebuchet MS</vt:lpstr>
      <vt:lpstr>Wingdings 3</vt:lpstr>
      <vt:lpstr>Faseta</vt:lpstr>
      <vt:lpstr>Motyw pakietu Office</vt:lpstr>
      <vt:lpstr>Powiatowa Rada Rynku Pracy</vt:lpstr>
      <vt:lpstr>DYSPONOWANIE  ŚRODKAMI FUNDUSZU PRACY</vt:lpstr>
      <vt:lpstr>KWOTA ZREALIZOWANYCH W 2021 ROKU WYDATKÓW WYNIOSŁA:</vt:lpstr>
      <vt:lpstr>Prezentacja programu PowerPoint</vt:lpstr>
      <vt:lpstr>Prezentacja programu PowerPoint</vt:lpstr>
      <vt:lpstr>Prezentacja programu PowerPoint</vt:lpstr>
      <vt:lpstr>KRAJOWY FUNDUSZ SZKOLENIOWY</vt:lpstr>
      <vt:lpstr>Prezentacja programu PowerPoint</vt:lpstr>
      <vt:lpstr>Prezentacja programu PowerPoint</vt:lpstr>
      <vt:lpstr>Prezentacja programu PowerPoint</vt:lpstr>
      <vt:lpstr>Prezentacja programu PowerPoint</vt:lpstr>
      <vt:lpstr>Informacja dotycząca rynku pracy w Powiecie Mikołowskim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OFERTY PRACY W LATACH 2020 i 2021  </vt:lpstr>
      <vt:lpstr>Prezentacja programu PowerPoint</vt:lpstr>
      <vt:lpstr>Spotkania informacyjno-szkoleniowe dotyczące przygotowania dokumentacji niezbędnej do uzyskania dotacji na otwarcie działalności gospodarczej w latach 2020 i 2021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RYNEK PRACY  W POWIECIE MIKOŁOWSKIM.</dc:title>
  <dc:creator>Justyna Malinowska</dc:creator>
  <cp:lastModifiedBy>admin</cp:lastModifiedBy>
  <cp:revision>87</cp:revision>
  <cp:lastPrinted>2022-01-21T12:05:15Z</cp:lastPrinted>
  <dcterms:created xsi:type="dcterms:W3CDTF">2021-06-16T10:32:41Z</dcterms:created>
  <dcterms:modified xsi:type="dcterms:W3CDTF">2022-01-25T10:42:19Z</dcterms:modified>
</cp:coreProperties>
</file>